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5" r:id="rId3"/>
    <p:sldId id="267" r:id="rId4"/>
    <p:sldId id="268" r:id="rId5"/>
    <p:sldId id="257" r:id="rId6"/>
    <p:sldId id="258" r:id="rId7"/>
    <p:sldId id="259" r:id="rId8"/>
    <p:sldId id="281" r:id="rId9"/>
    <p:sldId id="260" r:id="rId10"/>
    <p:sldId id="262" r:id="rId11"/>
    <p:sldId id="261" r:id="rId12"/>
    <p:sldId id="269" r:id="rId13"/>
    <p:sldId id="283" r:id="rId14"/>
    <p:sldId id="284" r:id="rId15"/>
    <p:sldId id="282" r:id="rId16"/>
    <p:sldId id="263" r:id="rId17"/>
    <p:sldId id="265" r:id="rId18"/>
    <p:sldId id="264" r:id="rId19"/>
    <p:sldId id="266" r:id="rId20"/>
    <p:sldId id="270" r:id="rId21"/>
    <p:sldId id="271" r:id="rId22"/>
    <p:sldId id="272" r:id="rId23"/>
    <p:sldId id="273" r:id="rId24"/>
    <p:sldId id="274" r:id="rId25"/>
    <p:sldId id="276" r:id="rId26"/>
    <p:sldId id="277" r:id="rId27"/>
    <p:sldId id="278" r:id="rId28"/>
    <p:sldId id="279"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2" d="100"/>
          <a:sy n="52" d="100"/>
        </p:scale>
        <p:origin x="108" y="5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3/5/2017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Sentence Structure Errors	</a:t>
            </a:r>
            <a:endParaRPr lang="en-US" dirty="0"/>
          </a:p>
        </p:txBody>
      </p:sp>
      <p:sp>
        <p:nvSpPr>
          <p:cNvPr id="3" name="Subtitle 2"/>
          <p:cNvSpPr>
            <a:spLocks noGrp="1"/>
          </p:cNvSpPr>
          <p:nvPr>
            <p:ph type="subTitle" idx="1"/>
          </p:nvPr>
        </p:nvSpPr>
        <p:spPr/>
        <p:txBody>
          <a:bodyPr/>
          <a:lstStyle/>
          <a:p>
            <a:r>
              <a:rPr lang="en-US" dirty="0" smtClean="0"/>
              <a:t>Let’s eliminate those nasty sentence fragments and run-on sentences!</a:t>
            </a:r>
            <a:endParaRPr lang="en-US" dirty="0"/>
          </a:p>
        </p:txBody>
      </p:sp>
    </p:spTree>
    <p:extLst>
      <p:ext uri="{BB962C8B-B14F-4D97-AF65-F5344CB8AC3E}">
        <p14:creationId xmlns:p14="http://schemas.microsoft.com/office/powerpoint/2010/main" val="1843094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Fragments</a:t>
            </a:r>
            <a:endParaRPr lang="en-US" dirty="0"/>
          </a:p>
        </p:txBody>
      </p:sp>
      <p:sp>
        <p:nvSpPr>
          <p:cNvPr id="3" name="Content Placeholder 2"/>
          <p:cNvSpPr>
            <a:spLocks noGrp="1"/>
          </p:cNvSpPr>
          <p:nvPr>
            <p:ph idx="1"/>
          </p:nvPr>
        </p:nvSpPr>
        <p:spPr/>
        <p:txBody>
          <a:bodyPr/>
          <a:lstStyle/>
          <a:p>
            <a:r>
              <a:rPr lang="en-US" dirty="0" smtClean="0"/>
              <a:t>Is this a complete sentence?</a:t>
            </a:r>
          </a:p>
          <a:p>
            <a:r>
              <a:rPr lang="en-US" dirty="0" smtClean="0"/>
              <a:t>Because the neighbor’s dog barked all night.</a:t>
            </a:r>
          </a:p>
          <a:p>
            <a:r>
              <a:rPr lang="en-US" dirty="0" smtClean="0"/>
              <a:t>NOOOOO!  Why?  </a:t>
            </a:r>
          </a:p>
          <a:p>
            <a:r>
              <a:rPr lang="en-US" dirty="0" smtClean="0"/>
              <a:t>Good job!  If you said that the word “because” (a subordinating conjunction) can not begin an independent clause, you are absolutely correct.</a:t>
            </a:r>
          </a:p>
          <a:p>
            <a:r>
              <a:rPr lang="en-US" dirty="0" smtClean="0"/>
              <a:t>But could I say this?</a:t>
            </a:r>
          </a:p>
          <a:p>
            <a:r>
              <a:rPr lang="en-US" dirty="0" smtClean="0"/>
              <a:t>Because the neighbor’s dog barked all night, it annoyed all the neighbors.</a:t>
            </a:r>
          </a:p>
          <a:p>
            <a:r>
              <a:rPr lang="en-US" dirty="0" smtClean="0"/>
              <a:t>Yep!  I have added an independent clause.</a:t>
            </a:r>
            <a:endParaRPr lang="en-US" dirty="0"/>
          </a:p>
        </p:txBody>
      </p:sp>
    </p:spTree>
    <p:extLst>
      <p:ext uri="{BB962C8B-B14F-4D97-AF65-F5344CB8AC3E}">
        <p14:creationId xmlns:p14="http://schemas.microsoft.com/office/powerpoint/2010/main" val="393018353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Fragments and Run-ons</a:t>
            </a:r>
            <a:endParaRPr lang="en-US" dirty="0"/>
          </a:p>
        </p:txBody>
      </p:sp>
      <p:sp>
        <p:nvSpPr>
          <p:cNvPr id="3" name="Content Placeholder 2"/>
          <p:cNvSpPr>
            <a:spLocks noGrp="1"/>
          </p:cNvSpPr>
          <p:nvPr>
            <p:ph idx="1"/>
          </p:nvPr>
        </p:nvSpPr>
        <p:spPr/>
        <p:txBody>
          <a:bodyPr/>
          <a:lstStyle/>
          <a:p>
            <a:r>
              <a:rPr lang="en-US" dirty="0" smtClean="0"/>
              <a:t>Now, what if I wanted to add more to the sentence about the neighbor’s big dog.  What if I wanted to tell you that the dog annoyed all the neighbors.  Is this an appropriate way to add that comment?</a:t>
            </a:r>
          </a:p>
          <a:p>
            <a:endParaRPr lang="en-US" dirty="0"/>
          </a:p>
          <a:p>
            <a:r>
              <a:rPr lang="en-US" dirty="0" smtClean="0"/>
              <a:t>My neighbor’s big dog barked all night, it annoyed all the neighbors.</a:t>
            </a:r>
          </a:p>
          <a:p>
            <a:endParaRPr lang="en-US" dirty="0"/>
          </a:p>
          <a:p>
            <a:r>
              <a:rPr lang="en-US" dirty="0" smtClean="0"/>
              <a:t>NO!!!!!  The word “it” is a pronoun and begins a new sentence.  It must be capitalized or must follow a semicolon. </a:t>
            </a:r>
            <a:endParaRPr lang="en-US" dirty="0"/>
          </a:p>
        </p:txBody>
      </p:sp>
    </p:spTree>
    <p:extLst>
      <p:ext uri="{BB962C8B-B14F-4D97-AF65-F5344CB8AC3E}">
        <p14:creationId xmlns:p14="http://schemas.microsoft.com/office/powerpoint/2010/main" val="5752330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661890"/>
          </a:xfrm>
        </p:spPr>
        <p:txBody>
          <a:bodyPr>
            <a:normAutofit fontScale="90000"/>
          </a:bodyPr>
          <a:lstStyle/>
          <a:p>
            <a:r>
              <a:rPr lang="en-US" dirty="0" smtClean="0"/>
              <a:t>A run-on sentence is sort of like a </a:t>
            </a:r>
            <a:r>
              <a:rPr lang="en-US" dirty="0" smtClean="0"/>
              <a:t>rear=-end </a:t>
            </a:r>
            <a:r>
              <a:rPr lang="en-US" dirty="0" smtClean="0"/>
              <a:t>collision between two cars. </a:t>
            </a:r>
            <a:r>
              <a:rPr lang="en-US" dirty="0" smtClean="0"/>
              <a:t>One sentence runs into the next.  Not good!</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17012" y="2133600"/>
            <a:ext cx="6859801" cy="3778250"/>
          </a:xfrm>
        </p:spPr>
      </p:pic>
    </p:spTree>
    <p:extLst>
      <p:ext uri="{BB962C8B-B14F-4D97-AF65-F5344CB8AC3E}">
        <p14:creationId xmlns:p14="http://schemas.microsoft.com/office/powerpoint/2010/main" val="4136604749"/>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 rear-end collisions by stopping your first sentence correctly.</a:t>
            </a:r>
            <a:endParaRPr lang="en-US" dirty="0"/>
          </a:p>
        </p:txBody>
      </p:sp>
      <p:sp>
        <p:nvSpPr>
          <p:cNvPr id="3" name="Content Placeholder 2"/>
          <p:cNvSpPr>
            <a:spLocks noGrp="1"/>
          </p:cNvSpPr>
          <p:nvPr>
            <p:ph idx="1"/>
          </p:nvPr>
        </p:nvSpPr>
        <p:spPr/>
        <p:txBody>
          <a:bodyPr/>
          <a:lstStyle/>
          <a:p>
            <a:r>
              <a:rPr lang="en-US" dirty="0" smtClean="0"/>
              <a:t>Notice what happens when the first sentence fails to stop before he crashes into the car in front of him.  </a:t>
            </a:r>
          </a:p>
          <a:p>
            <a:endParaRPr lang="en-US" dirty="0"/>
          </a:p>
          <a:p>
            <a:r>
              <a:rPr lang="en-US" dirty="0" smtClean="0"/>
              <a:t>Boogers are gross, we shouldn’t eat them.</a:t>
            </a:r>
          </a:p>
          <a:p>
            <a:endParaRPr lang="en-US" dirty="0"/>
          </a:p>
        </p:txBody>
      </p:sp>
      <p:sp>
        <p:nvSpPr>
          <p:cNvPr id="5" name="Oval 4"/>
          <p:cNvSpPr/>
          <p:nvPr/>
        </p:nvSpPr>
        <p:spPr>
          <a:xfrm>
            <a:off x="3489649" y="4292081"/>
            <a:ext cx="2220685"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620278" y="5911222"/>
            <a:ext cx="2985796"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7804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3.54167E-6 -2.59259E-6 L -3.54167E-6 0.00023 C -0.00104 -0.00926 -0.00221 -0.01828 -0.00312 -0.02731 C -0.00364 -0.03287 -0.00416 -0.03819 -0.00468 -0.04375 C -0.00507 -0.04815 -0.0052 -0.05301 -0.00625 -0.05717 C -0.00677 -0.05972 -0.00846 -0.06065 -0.00924 -0.06273 C -0.01054 -0.0662 -0.01145 -0.0699 -0.01237 -0.07361 C -0.01289 -0.07615 -0.01315 -0.07916 -0.0138 -0.08171 C -0.01471 -0.08541 -0.01601 -0.08889 -0.01692 -0.09259 C -0.01757 -0.09537 -0.01757 -0.09838 -0.01849 -0.10092 C -0.01914 -0.10301 -0.02057 -0.10416 -0.02148 -0.10625 C -0.02265 -0.10879 -0.02369 -0.11157 -0.02461 -0.11435 C -0.02955 -0.12986 -0.02526 -0.12106 -0.03073 -0.13078 C -0.03099 -0.13379 -0.03229 -0.14838 -0.03372 -0.15254 C -0.0345 -0.15486 -0.0358 -0.15625 -0.03685 -0.1581 C -0.03789 -0.16342 -0.03802 -0.16967 -0.03984 -0.1743 C -0.04674 -0.19282 -0.04336 -0.18611 -0.04908 -0.19606 L -0.05052 -0.20416 " pathEditMode="relative" rAng="0" ptsTypes="AAAAAAAAAAAAAAAAAA">
                                      <p:cBhvr>
                                        <p:cTn id="6" dur="2000" fill="hold"/>
                                        <p:tgtEl>
                                          <p:spTgt spid="5"/>
                                        </p:tgtEl>
                                        <p:attrNameLst>
                                          <p:attrName>ppt_x</p:attrName>
                                          <p:attrName>ppt_y</p:attrName>
                                        </p:attrNameLst>
                                      </p:cBhvr>
                                      <p:rCtr x="-2526" y="-10208"/>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0.16992 -0.07592 L 0.16992 -0.07569 C 0.18607 -0.06504 0.18229 -0.06412 0.20352 -0.07037 C 0.2099 -0.07245 0.20872 -0.07592 0.21276 -0.08125 C 0.21576 -0.08518 0.22188 -0.09213 0.22188 -0.09189 C 0.22292 -0.09583 0.22409 -0.0993 0.225 -0.10301 C 0.225 -0.10277 0.22878 -0.12361 0.22956 -0.12754 L 0.23112 -0.13564 L 0.23268 -0.14398 C 0.23711 -0.22314 0.23529 -0.18009 0.23268 -0.33703 C 0.23242 -0.35439 0.23216 -0.35139 0.22656 -0.36157 C 0.22448 -0.3706 0.22383 -0.37615 0.22044 -0.38333 C 0.21849 -0.38726 0.21589 -0.38981 0.21432 -0.39421 C 0.21237 -0.3993 0.20833 -0.41134 0.20508 -0.41319 C 0.20352 -0.41412 0.20195 -0.41458 0.20052 -0.41597 C 0.18867 -0.42639 0.20287 -0.41713 0.19128 -0.42407 C 0.19037 -0.42592 0.18958 -0.42824 0.18828 -0.42939 C 0.18633 -0.43125 0.18412 -0.43125 0.18216 -0.43217 C 0.1806 -0.4331 0.17904 -0.43356 0.17761 -0.43495 C 0.17591 -0.43634 0.17461 -0.43889 0.17292 -0.44027 C 0.17044 -0.44259 0.1625 -0.44583 0.16068 -0.44583 C 0.13932 -0.44652 0.11784 -0.44583 0.09649 -0.44583 " pathEditMode="relative" rAng="0" ptsTypes="AAAAAAAAAAAAAAAAAAAAAA">
                                      <p:cBhvr>
                                        <p:cTn id="10" dur="2000" fill="hold"/>
                                        <p:tgtEl>
                                          <p:spTgt spid="6"/>
                                        </p:tgtEl>
                                        <p:attrNameLst>
                                          <p:attrName>ppt_x</p:attrName>
                                          <p:attrName>ppt_y</p:attrName>
                                        </p:attrNameLst>
                                      </p:cBhvr>
                                      <p:rCtr x="-404" y="-1805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Aaaaagh</a:t>
            </a:r>
            <a:r>
              <a:rPr lang="en-US" dirty="0" smtClean="0"/>
              <a:t>!  The first car failed to stop!</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16036" y="1905000"/>
            <a:ext cx="3881346" cy="3006744"/>
          </a:xfrm>
        </p:spPr>
      </p:pic>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7248" y="1905000"/>
            <a:ext cx="3950999" cy="3006744"/>
          </a:xfrm>
          <a:prstGeom prst="rect">
            <a:avLst/>
          </a:prstGeom>
          <a:noFill/>
        </p:spPr>
      </p:pic>
    </p:spTree>
    <p:extLst>
      <p:ext uri="{BB962C8B-B14F-4D97-AF65-F5344CB8AC3E}">
        <p14:creationId xmlns:p14="http://schemas.microsoft.com/office/powerpoint/2010/main" val="3841085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2.08333E-7 -7.40741E-7 L 2.08333E-7 -7.40741E-7 C 0.0181 0.00046 0.03659 0.0007 0.05482 0.00208 C 0.0569 0.00208 0.05859 0.0037 0.06055 0.0044 C 0.06367 0.00532 0.06693 0.00579 0.06992 0.00671 C 0.1457 0.00347 0.10781 0.0044 0.18385 0.0044 " pathEditMode="relative" rAng="0" ptsTypes="AAAAAA">
                                      <p:cBhvr>
                                        <p:cTn id="6" dur="2000" fill="hold"/>
                                        <p:tgtEl>
                                          <p:spTgt spid="4"/>
                                        </p:tgtEl>
                                        <p:attrNameLst>
                                          <p:attrName>ppt_x</p:attrName>
                                          <p:attrName>ppt_y</p:attrName>
                                        </p:attrNameLst>
                                      </p:cBhvr>
                                      <p:rCtr x="9193" y="32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Mrs. Rasp has worked so hard on this Power Point, I don’t want to let her down by continuing to write run-on sentences.</a:t>
            </a:r>
          </a:p>
          <a:p>
            <a:endParaRPr lang="en-US" dirty="0" smtClean="0"/>
          </a:p>
          <a:p>
            <a:endParaRPr lang="en-US" dirty="0" smtClean="0"/>
          </a:p>
          <a:p>
            <a:endParaRPr lang="en-US" dirty="0"/>
          </a:p>
        </p:txBody>
      </p:sp>
      <p:sp>
        <p:nvSpPr>
          <p:cNvPr id="4" name="Oval 3"/>
          <p:cNvSpPr/>
          <p:nvPr/>
        </p:nvSpPr>
        <p:spPr>
          <a:xfrm>
            <a:off x="3388658" y="3307976"/>
            <a:ext cx="551329" cy="38189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28354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2487 0.00347 L 0.02487 0.00347 C 0.04948 0.00277 0.07409 0.00324 0.0987 0.00138 C 0.10104 0.00115 0.103 -0.00232 0.10534 -0.00255 L 0.18581 -0.00649 C 0.18698 -0.00695 0.19297 -0.00857 0.19466 -0.01042 C 0.19557 -0.01135 0.19596 -0.01343 0.19688 -0.01436 C 0.19974 -0.01737 0.203 -0.01899 0.20573 -0.02223 C 0.20794 -0.02477 0.20977 -0.02848 0.21224 -0.02987 C 0.22005 -0.0345 0.21042 -0.02848 0.22005 -0.03588 C 0.22331 -0.03843 0.22448 -0.03727 0.22774 -0.04167 C 0.2332 -0.04885 0.23034 -0.04885 0.23542 -0.05348 C 0.23802 -0.05579 0.24063 -0.05718 0.24323 -0.05926 C 0.2444 -0.06042 0.24531 -0.06204 0.24649 -0.0632 C 0.24948 -0.06667 0.25313 -0.07061 0.25638 -0.07315 C 0.25742 -0.07385 0.25859 -0.07431 0.25977 -0.075 C 0.27044 -0.08936 0.25899 -0.07547 0.26745 -0.08288 C 0.27787 -0.09213 0.26029 -0.08056 0.27734 -0.09075 C 0.28216 -0.09931 0.2763 -0.08982 0.28503 -0.09862 C 0.29974 -0.11297 0.28281 -0.09792 0.29167 -0.10834 C 0.29701 -0.11459 0.29492 -0.11042 0.30052 -0.11413 C 0.30208 -0.11528 0.30352 -0.11667 0.30495 -0.11806 C 0.30677 -0.11991 0.30859 -0.122 0.31042 -0.12408 C 0.31159 -0.12524 0.31263 -0.12686 0.3138 -0.12801 C 0.31589 -0.1301 0.31823 -0.13172 0.32044 -0.1338 C 0.32435 -0.13797 0.33125 -0.14815 0.33581 -0.14954 C 0.33802 -0.15024 0.34024 -0.1507 0.34245 -0.15139 C 0.34362 -0.15186 0.34466 -0.15301 0.3457 -0.15348 C 0.34753 -0.15417 0.34948 -0.15463 0.3513 -0.15533 C 0.35234 -0.15579 0.35339 -0.15695 0.35456 -0.15741 C 0.35638 -0.15811 0.3582 -0.15857 0.36003 -0.15926 C 0.36224 -0.16135 0.36432 -0.16389 0.36667 -0.16528 C 0.36914 -0.16644 0.37188 -0.16667 0.37448 -0.16713 C 0.38841 -0.16922 0.38802 -0.16899 0.39544 -0.16899 L 0.39544 -0.16899 " pathEditMode="relative" ptsTypes="AAAAAAAAAAAAAAAAAAAAAAAAAAAAAAAAAAA">
                                      <p:cBhvr>
                                        <p:cTn id="6" dur="2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Fragments and Run-ons</a:t>
            </a:r>
            <a:endParaRPr lang="en-US" dirty="0"/>
          </a:p>
        </p:txBody>
      </p:sp>
      <p:sp>
        <p:nvSpPr>
          <p:cNvPr id="3" name="Content Placeholder 2"/>
          <p:cNvSpPr>
            <a:spLocks noGrp="1"/>
          </p:cNvSpPr>
          <p:nvPr>
            <p:ph idx="1"/>
          </p:nvPr>
        </p:nvSpPr>
        <p:spPr/>
        <p:txBody>
          <a:bodyPr/>
          <a:lstStyle/>
          <a:p>
            <a:pPr marL="0" indent="0">
              <a:buNone/>
            </a:pPr>
            <a:r>
              <a:rPr lang="en-US" dirty="0" smtClean="0"/>
              <a:t>Look at each sentence and try to find out what is wrong.  Hint:  look for pronouns that may be new subjects or possessively pointing to a new subject.  For example, this sentence begins with a pronoun that is possessively pointing to a new subject:  </a:t>
            </a:r>
            <a:r>
              <a:rPr lang="en-US" sz="2000" b="1" dirty="0" smtClean="0"/>
              <a:t>His</a:t>
            </a:r>
            <a:r>
              <a:rPr lang="en-US" dirty="0" smtClean="0"/>
              <a:t> book is on the shelf.  The word </a:t>
            </a:r>
            <a:r>
              <a:rPr lang="en-US" i="1" dirty="0" smtClean="0"/>
              <a:t>book</a:t>
            </a:r>
            <a:r>
              <a:rPr lang="en-US" dirty="0" smtClean="0"/>
              <a:t> is the subject.  </a:t>
            </a:r>
            <a:r>
              <a:rPr lang="en-US" b="1" dirty="0" smtClean="0"/>
              <a:t>Fix each one before you go to the next slide.</a:t>
            </a:r>
          </a:p>
          <a:p>
            <a:r>
              <a:rPr lang="en-US" dirty="0" smtClean="0"/>
              <a:t>The first day of school is exciting, I always wear new clothes.</a:t>
            </a:r>
          </a:p>
          <a:p>
            <a:r>
              <a:rPr lang="en-US" dirty="0" smtClean="0"/>
              <a:t>My dad is a great fisherman, we are going fishing next Saturday.</a:t>
            </a:r>
          </a:p>
          <a:p>
            <a:r>
              <a:rPr lang="en-US" dirty="0" smtClean="0"/>
              <a:t>Call me anytime I’m always home.</a:t>
            </a:r>
          </a:p>
          <a:p>
            <a:r>
              <a:rPr lang="en-US" dirty="0" smtClean="0"/>
              <a:t>Watch out for Bobby he can sometimes act like a bully.</a:t>
            </a:r>
          </a:p>
          <a:p>
            <a:r>
              <a:rPr lang="en-US" dirty="0" smtClean="0"/>
              <a:t>Come with me to the video store, there’s a good video I want to get.</a:t>
            </a:r>
            <a:endParaRPr lang="en-US" dirty="0"/>
          </a:p>
        </p:txBody>
      </p:sp>
    </p:spTree>
    <p:extLst>
      <p:ext uri="{BB962C8B-B14F-4D97-AF65-F5344CB8AC3E}">
        <p14:creationId xmlns:p14="http://schemas.microsoft.com/office/powerpoint/2010/main" val="28353713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Fragments and Run-ons</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I am getting ready to show you the answers to the previous slide.  When you are looking at these answers, remember that if I have placed a period to separate the two independent clauses, I might also be able to place a semicolon there or a comma plus a BOYFANS (but, or, yet, for, and, nor, so).</a:t>
            </a:r>
            <a:endParaRPr lang="en-US" sz="2800" dirty="0"/>
          </a:p>
        </p:txBody>
      </p:sp>
    </p:spTree>
    <p:extLst>
      <p:ext uri="{BB962C8B-B14F-4D97-AF65-F5344CB8AC3E}">
        <p14:creationId xmlns:p14="http://schemas.microsoft.com/office/powerpoint/2010/main" val="1649392770"/>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Fragments and Run-ons</a:t>
            </a:r>
            <a:endParaRPr lang="en-US" dirty="0"/>
          </a:p>
        </p:txBody>
      </p:sp>
      <p:sp>
        <p:nvSpPr>
          <p:cNvPr id="3" name="Content Placeholder 2"/>
          <p:cNvSpPr>
            <a:spLocks noGrp="1"/>
          </p:cNvSpPr>
          <p:nvPr>
            <p:ph idx="1"/>
          </p:nvPr>
        </p:nvSpPr>
        <p:spPr/>
        <p:txBody>
          <a:bodyPr/>
          <a:lstStyle/>
          <a:p>
            <a:r>
              <a:rPr lang="en-US" dirty="0" smtClean="0"/>
              <a:t>The first day of school is exciting.  I always wear new clothes.</a:t>
            </a:r>
          </a:p>
          <a:p>
            <a:r>
              <a:rPr lang="en-US" dirty="0" smtClean="0"/>
              <a:t>My dad is a great fisherman.  We are going fishing next Saturday.</a:t>
            </a:r>
          </a:p>
          <a:p>
            <a:r>
              <a:rPr lang="en-US" dirty="0" smtClean="0"/>
              <a:t>Call me any time.  I’m always home.</a:t>
            </a:r>
          </a:p>
          <a:p>
            <a:r>
              <a:rPr lang="en-US" dirty="0" smtClean="0"/>
              <a:t>Watch out for Bobby.  He can sometimes act like a bully.</a:t>
            </a:r>
          </a:p>
          <a:p>
            <a:r>
              <a:rPr lang="en-US" dirty="0" smtClean="0"/>
              <a:t>Come with me to the video store.  There’s a good video I want to get.</a:t>
            </a:r>
            <a:endParaRPr lang="en-US" dirty="0"/>
          </a:p>
        </p:txBody>
      </p:sp>
    </p:spTree>
    <p:extLst>
      <p:ext uri="{BB962C8B-B14F-4D97-AF65-F5344CB8AC3E}">
        <p14:creationId xmlns:p14="http://schemas.microsoft.com/office/powerpoint/2010/main" val="4404847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Eliminating Sentence Fragments and Run-ons</a:t>
            </a:r>
            <a:endParaRPr lang="en-US" dirty="0"/>
          </a:p>
        </p:txBody>
      </p:sp>
      <p:sp>
        <p:nvSpPr>
          <p:cNvPr id="3" name="Content Placeholder 2"/>
          <p:cNvSpPr>
            <a:spLocks noGrp="1"/>
          </p:cNvSpPr>
          <p:nvPr>
            <p:ph idx="1"/>
          </p:nvPr>
        </p:nvSpPr>
        <p:spPr/>
        <p:txBody>
          <a:bodyPr/>
          <a:lstStyle/>
          <a:p>
            <a:r>
              <a:rPr lang="en-US" dirty="0" smtClean="0"/>
              <a:t>On the next slide, you will find a paragraph that contains run-ons and fragmented sentences.  See if you can fix the paragraph so that it contains at least eight sentences.</a:t>
            </a:r>
          </a:p>
          <a:p>
            <a:r>
              <a:rPr lang="en-US" dirty="0" smtClean="0"/>
              <a:t>Keep in mind that, at this point, we’re not learning sophisticated ways of writing sentences.</a:t>
            </a:r>
          </a:p>
          <a:p>
            <a:r>
              <a:rPr lang="en-US" dirty="0" smtClean="0"/>
              <a:t>Instead, we’re just working on eliminating nasty run-on sentences (head-on collisions).</a:t>
            </a:r>
          </a:p>
          <a:p>
            <a:r>
              <a:rPr lang="en-US" dirty="0" smtClean="0"/>
              <a:t>Remember that if you use a BOYFANS to separate two independent clauses, you need a comma after the word in front of the BOYFANS.</a:t>
            </a:r>
            <a:endParaRPr lang="en-US" dirty="0"/>
          </a:p>
        </p:txBody>
      </p:sp>
    </p:spTree>
    <p:extLst>
      <p:ext uri="{BB962C8B-B14F-4D97-AF65-F5344CB8AC3E}">
        <p14:creationId xmlns:p14="http://schemas.microsoft.com/office/powerpoint/2010/main" val="180543549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Structure Errors</a:t>
            </a:r>
            <a:endParaRPr lang="en-US" dirty="0"/>
          </a:p>
        </p:txBody>
      </p:sp>
      <p:sp>
        <p:nvSpPr>
          <p:cNvPr id="3" name="Content Placeholder 2"/>
          <p:cNvSpPr>
            <a:spLocks noGrp="1"/>
          </p:cNvSpPr>
          <p:nvPr>
            <p:ph idx="1"/>
          </p:nvPr>
        </p:nvSpPr>
        <p:spPr/>
        <p:txBody>
          <a:bodyPr/>
          <a:lstStyle/>
          <a:p>
            <a:r>
              <a:rPr lang="en-US" dirty="0" smtClean="0"/>
              <a:t>Some of the exercises in this Power Point came from this book:</a:t>
            </a:r>
          </a:p>
          <a:p>
            <a:r>
              <a:rPr lang="en-US" i="1" dirty="0" smtClean="0"/>
              <a:t>Writing Skills Problem Solver </a:t>
            </a:r>
            <a:r>
              <a:rPr lang="en-US" dirty="0" smtClean="0"/>
              <a:t>by Carol H. Behrman (published by </a:t>
            </a:r>
            <a:r>
              <a:rPr lang="en-US" dirty="0" err="1" smtClean="0"/>
              <a:t>Jossey</a:t>
            </a:r>
            <a:r>
              <a:rPr lang="en-US" dirty="0" smtClean="0"/>
              <a:t>-Bass in 2000).</a:t>
            </a:r>
            <a:endParaRPr lang="en-US" dirty="0"/>
          </a:p>
        </p:txBody>
      </p:sp>
    </p:spTree>
    <p:extLst>
      <p:ext uri="{BB962C8B-B14F-4D97-AF65-F5344CB8AC3E}">
        <p14:creationId xmlns:p14="http://schemas.microsoft.com/office/powerpoint/2010/main" val="3628835154"/>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 all the run-on sentences:</a:t>
            </a:r>
            <a:endParaRPr lang="en-US" dirty="0"/>
          </a:p>
        </p:txBody>
      </p:sp>
      <p:sp>
        <p:nvSpPr>
          <p:cNvPr id="3" name="Content Placeholder 2"/>
          <p:cNvSpPr>
            <a:spLocks noGrp="1"/>
          </p:cNvSpPr>
          <p:nvPr>
            <p:ph idx="1"/>
          </p:nvPr>
        </p:nvSpPr>
        <p:spPr/>
        <p:txBody>
          <a:bodyPr/>
          <a:lstStyle/>
          <a:p>
            <a:pPr marL="0" indent="0">
              <a:buNone/>
            </a:pPr>
            <a:r>
              <a:rPr lang="en-US" dirty="0"/>
              <a:t>	</a:t>
            </a:r>
            <a:r>
              <a:rPr lang="en-US" dirty="0" smtClean="0"/>
              <a:t>Frank was proud of his ability to run fast, he never thought it would be possible to run too fast but that is what happened last Thursday morning, Frank was on his way to his school, which was five locks from his house, he had overslept and was afraid of being late, he began to run, faster and faster, he turned the corner at a lightning pace, too fast to stop, and crashed right into a police officer, almost knocking him down. Frank wondered if he would end up in jail instead of school but the police officer just brushed himself off and went on his way, what a relief!</a:t>
            </a:r>
            <a:endParaRPr lang="en-US" dirty="0"/>
          </a:p>
        </p:txBody>
      </p:sp>
    </p:spTree>
    <p:extLst>
      <p:ext uri="{BB962C8B-B14F-4D97-AF65-F5344CB8AC3E}">
        <p14:creationId xmlns:p14="http://schemas.microsoft.com/office/powerpoint/2010/main" val="238701560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509490"/>
          </a:xfrm>
        </p:spPr>
        <p:txBody>
          <a:bodyPr>
            <a:normAutofit fontScale="90000"/>
          </a:bodyPr>
          <a:lstStyle/>
          <a:p>
            <a:r>
              <a:rPr lang="en-US" dirty="0" smtClean="0"/>
              <a:t>Here is a corrected version of that paragraph.  See if yours would like something like this:</a:t>
            </a:r>
            <a:endParaRPr lang="en-US" dirty="0"/>
          </a:p>
        </p:txBody>
      </p:sp>
      <p:sp>
        <p:nvSpPr>
          <p:cNvPr id="3" name="Content Placeholder 2"/>
          <p:cNvSpPr>
            <a:spLocks noGrp="1"/>
          </p:cNvSpPr>
          <p:nvPr>
            <p:ph idx="1"/>
          </p:nvPr>
        </p:nvSpPr>
        <p:spPr/>
        <p:txBody>
          <a:bodyPr/>
          <a:lstStyle/>
          <a:p>
            <a:pPr marL="457200" lvl="1" indent="0">
              <a:buNone/>
            </a:pPr>
            <a:endParaRPr lang="en-US" dirty="0" smtClean="0"/>
          </a:p>
          <a:p>
            <a:pPr marL="457200" lvl="1" indent="0">
              <a:buNone/>
            </a:pPr>
            <a:r>
              <a:rPr lang="en-US" dirty="0" smtClean="0"/>
              <a:t>	Frank was proud of his ability to run fast. He never thought it would be possible to run too fast, but that is what happened last Thursday morning.  Frank was on his way to his school, which was five blocks from his house.  He had overslept and was afraid of being late. He began to run, faster and faster.  He turned the corner at a lightning pace, too fast to stop, and crashed right into a police officer, almost knocking him down.  Frank wondered if he would end up in jail instead of school, but the police officer just brushed himself off and went on his way. </a:t>
            </a:r>
            <a:r>
              <a:rPr lang="en-US" dirty="0"/>
              <a:t> </a:t>
            </a:r>
            <a:r>
              <a:rPr lang="en-US" dirty="0" smtClean="0"/>
              <a:t>What a relief!</a:t>
            </a:r>
            <a:endParaRPr lang="en-US" dirty="0"/>
          </a:p>
        </p:txBody>
      </p:sp>
    </p:spTree>
    <p:extLst>
      <p:ext uri="{BB962C8B-B14F-4D97-AF65-F5344CB8AC3E}">
        <p14:creationId xmlns:p14="http://schemas.microsoft.com/office/powerpoint/2010/main" val="281913860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More practice eliminating sentence fragments and run-ons (or comma splices):</a:t>
            </a:r>
            <a:endParaRPr lang="en-US" dirty="0"/>
          </a:p>
        </p:txBody>
      </p:sp>
      <p:sp>
        <p:nvSpPr>
          <p:cNvPr id="3" name="Content Placeholder 2"/>
          <p:cNvSpPr>
            <a:spLocks noGrp="1"/>
          </p:cNvSpPr>
          <p:nvPr>
            <p:ph idx="1"/>
          </p:nvPr>
        </p:nvSpPr>
        <p:spPr/>
        <p:txBody>
          <a:bodyPr/>
          <a:lstStyle/>
          <a:p>
            <a:r>
              <a:rPr lang="en-US" dirty="0" smtClean="0"/>
              <a:t>This is a run-on sentence.  There are several ways to correct it.</a:t>
            </a:r>
          </a:p>
          <a:p>
            <a:r>
              <a:rPr lang="en-US" b="1" i="1" dirty="0" smtClean="0"/>
              <a:t>We are going to the park tomorrow, then we’ll visit the zoo.</a:t>
            </a:r>
          </a:p>
          <a:p>
            <a:r>
              <a:rPr lang="en-US" dirty="0" smtClean="0"/>
              <a:t>Divide it into two sentences.</a:t>
            </a:r>
          </a:p>
          <a:p>
            <a:r>
              <a:rPr lang="en-US" b="1" i="1" dirty="0" smtClean="0"/>
              <a:t>We are going to the park tomorrow.  Then we’ll visit the zoo.</a:t>
            </a:r>
          </a:p>
          <a:p>
            <a:r>
              <a:rPr lang="en-US" dirty="0" smtClean="0"/>
              <a:t>Use a comma and a BOYFANS.</a:t>
            </a:r>
          </a:p>
          <a:p>
            <a:r>
              <a:rPr lang="en-US" b="1" i="1" dirty="0" smtClean="0"/>
              <a:t>We are going to the park tomorrow, and then we’ll visit the zoo</a:t>
            </a:r>
            <a:r>
              <a:rPr lang="en-US" dirty="0" smtClean="0"/>
              <a:t>.</a:t>
            </a:r>
          </a:p>
          <a:p>
            <a:pPr marL="0" indent="0">
              <a:buNone/>
            </a:pPr>
            <a:endParaRPr lang="en-US" dirty="0"/>
          </a:p>
        </p:txBody>
      </p:sp>
    </p:spTree>
    <p:extLst>
      <p:ext uri="{BB962C8B-B14F-4D97-AF65-F5344CB8AC3E}">
        <p14:creationId xmlns:p14="http://schemas.microsoft.com/office/powerpoint/2010/main" val="6451747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More practice eliminating sentence fragments and run-ons (comma splices):</a:t>
            </a:r>
            <a:endParaRPr lang="en-US" dirty="0"/>
          </a:p>
        </p:txBody>
      </p:sp>
      <p:sp>
        <p:nvSpPr>
          <p:cNvPr id="3" name="Content Placeholder 2"/>
          <p:cNvSpPr>
            <a:spLocks noGrp="1"/>
          </p:cNvSpPr>
          <p:nvPr>
            <p:ph idx="1"/>
          </p:nvPr>
        </p:nvSpPr>
        <p:spPr/>
        <p:txBody>
          <a:bodyPr/>
          <a:lstStyle/>
          <a:p>
            <a:r>
              <a:rPr lang="en-US" dirty="0" smtClean="0"/>
              <a:t>Rewrite this run-on as two sentences:</a:t>
            </a:r>
          </a:p>
          <a:p>
            <a:r>
              <a:rPr lang="en-US" b="1" i="1" dirty="0" smtClean="0"/>
              <a:t>My library book was overdue, I brought it back the next day.</a:t>
            </a:r>
          </a:p>
          <a:p>
            <a:r>
              <a:rPr lang="en-US" b="1" i="1" dirty="0" smtClean="0"/>
              <a:t>My library book was overdue.  I brought it back the next day.</a:t>
            </a:r>
          </a:p>
          <a:p>
            <a:r>
              <a:rPr lang="en-US" dirty="0" smtClean="0"/>
              <a:t>Now, rewrite it using a comma plus a BOYFANS.</a:t>
            </a:r>
          </a:p>
          <a:p>
            <a:r>
              <a:rPr lang="en-US" b="1" i="1" dirty="0" smtClean="0"/>
              <a:t>My library book was overdue, so I brought it back the next day.</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86608623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anim calcmode="lin" valueType="num">
                                      <p:cBhvr>
                                        <p:cTn id="22"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000"/>
                                        <p:tgtEl>
                                          <p:spTgt spid="3">
                                            <p:txEl>
                                              <p:pRg st="3" end="3"/>
                                            </p:txEl>
                                          </p:spTgt>
                                        </p:tgtEl>
                                      </p:cBhvr>
                                    </p:animEffect>
                                    <p:anim calcmode="lin" valueType="num">
                                      <p:cBhvr>
                                        <p:cTn id="29"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30"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2000"/>
                                        <p:tgtEl>
                                          <p:spTgt spid="3">
                                            <p:txEl>
                                              <p:pRg st="4" end="4"/>
                                            </p:txEl>
                                          </p:spTgt>
                                        </p:tgtEl>
                                      </p:cBhvr>
                                    </p:animEffect>
                                    <p:anim calcmode="lin" valueType="num">
                                      <p:cBhvr>
                                        <p:cTn id="36"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37"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More practice eliminating sentence fragments and run-ons (comma splices):</a:t>
            </a:r>
          </a:p>
        </p:txBody>
      </p:sp>
      <p:sp>
        <p:nvSpPr>
          <p:cNvPr id="3" name="Content Placeholder 2"/>
          <p:cNvSpPr>
            <a:spLocks noGrp="1"/>
          </p:cNvSpPr>
          <p:nvPr>
            <p:ph idx="1"/>
          </p:nvPr>
        </p:nvSpPr>
        <p:spPr/>
        <p:txBody>
          <a:bodyPr/>
          <a:lstStyle/>
          <a:p>
            <a:r>
              <a:rPr lang="en-US" dirty="0" smtClean="0"/>
              <a:t>Try correcting each of the follow sentence structures two ways: once as two sentences; and once with a comma and BOYFANS:</a:t>
            </a:r>
          </a:p>
          <a:p>
            <a:r>
              <a:rPr lang="en-US" b="1" i="1" dirty="0" smtClean="0"/>
              <a:t>Mr. Crowley’s ranch is huge, it is in Oklahoma.</a:t>
            </a:r>
          </a:p>
          <a:p>
            <a:r>
              <a:rPr lang="en-US" b="1" i="1" dirty="0" smtClean="0"/>
              <a:t>I never saw a spaceship, I would love to see one.</a:t>
            </a:r>
          </a:p>
          <a:p>
            <a:r>
              <a:rPr lang="en-US" b="1" i="1" dirty="0" smtClean="0"/>
              <a:t>I visited my friend’s house yesterday she wasn’t home.</a:t>
            </a:r>
            <a:endParaRPr lang="en-US" b="1" i="1" dirty="0"/>
          </a:p>
        </p:txBody>
      </p:sp>
    </p:spTree>
    <p:extLst>
      <p:ext uri="{BB962C8B-B14F-4D97-AF65-F5344CB8AC3E}">
        <p14:creationId xmlns:p14="http://schemas.microsoft.com/office/powerpoint/2010/main" val="660976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More practice eliminating sentence fragments and run-ons (comma splices):</a:t>
            </a:r>
          </a:p>
        </p:txBody>
      </p:sp>
      <p:sp>
        <p:nvSpPr>
          <p:cNvPr id="3" name="Content Placeholder 2"/>
          <p:cNvSpPr>
            <a:spLocks noGrp="1"/>
          </p:cNvSpPr>
          <p:nvPr>
            <p:ph idx="1"/>
          </p:nvPr>
        </p:nvSpPr>
        <p:spPr/>
        <p:txBody>
          <a:bodyPr/>
          <a:lstStyle/>
          <a:p>
            <a:r>
              <a:rPr lang="en-US" b="1" i="1" dirty="0"/>
              <a:t>Mr. Crowley’s ranch is huge, it is in Oklahoma</a:t>
            </a:r>
            <a:r>
              <a:rPr lang="en-US" b="1" i="1" dirty="0" smtClean="0"/>
              <a:t>.</a:t>
            </a:r>
          </a:p>
          <a:p>
            <a:pPr lvl="1"/>
            <a:r>
              <a:rPr lang="en-US" b="1" i="1" dirty="0" smtClean="0"/>
              <a:t>Mr. Crowley’s ranch is huge. It is in Oklahoma.</a:t>
            </a:r>
          </a:p>
          <a:p>
            <a:pPr lvl="1"/>
            <a:r>
              <a:rPr lang="en-US" b="1" i="1" dirty="0" smtClean="0"/>
              <a:t>Mr. Crowley’s ranch is huge, and it is in Oklahoma</a:t>
            </a:r>
          </a:p>
          <a:p>
            <a:pPr lvl="1"/>
            <a:r>
              <a:rPr lang="en-US" dirty="0" smtClean="0"/>
              <a:t>An even more sophisticated way to combine these two sentences would look something like this:</a:t>
            </a:r>
          </a:p>
          <a:p>
            <a:pPr lvl="1"/>
            <a:r>
              <a:rPr lang="en-US" b="1" i="1" dirty="0" smtClean="0"/>
              <a:t>Mr. Crowley’s Oklahoma ranch is huge.</a:t>
            </a:r>
          </a:p>
          <a:p>
            <a:pPr lvl="1"/>
            <a:endParaRPr lang="en-US" b="1" i="1" dirty="0"/>
          </a:p>
          <a:p>
            <a:pPr marL="0" indent="0">
              <a:buNone/>
            </a:pPr>
            <a:endParaRPr lang="en-US" dirty="0"/>
          </a:p>
        </p:txBody>
      </p:sp>
    </p:spTree>
    <p:extLst>
      <p:ext uri="{BB962C8B-B14F-4D97-AF65-F5344CB8AC3E}">
        <p14:creationId xmlns:p14="http://schemas.microsoft.com/office/powerpoint/2010/main" val="343573315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More practice eliminating sentence fragments and run-ons (comma splices):</a:t>
            </a:r>
          </a:p>
        </p:txBody>
      </p:sp>
      <p:sp>
        <p:nvSpPr>
          <p:cNvPr id="3" name="Content Placeholder 2"/>
          <p:cNvSpPr>
            <a:spLocks noGrp="1"/>
          </p:cNvSpPr>
          <p:nvPr>
            <p:ph idx="1"/>
          </p:nvPr>
        </p:nvSpPr>
        <p:spPr/>
        <p:txBody>
          <a:bodyPr/>
          <a:lstStyle/>
          <a:p>
            <a:r>
              <a:rPr lang="en-US" b="1" i="1" dirty="0"/>
              <a:t>I never saw a spaceship, I would love to see one</a:t>
            </a:r>
            <a:r>
              <a:rPr lang="en-US" b="1" i="1" dirty="0" smtClean="0"/>
              <a:t>.</a:t>
            </a:r>
          </a:p>
          <a:p>
            <a:pPr lvl="1"/>
            <a:r>
              <a:rPr lang="en-US" b="1" i="1" dirty="0" smtClean="0"/>
              <a:t>I never saw a spaceship.  I would love to see one.</a:t>
            </a:r>
          </a:p>
          <a:p>
            <a:pPr lvl="1"/>
            <a:r>
              <a:rPr lang="en-US" b="1" i="1" dirty="0" smtClean="0"/>
              <a:t>I never saw a spaceship, but I would love to see one.</a:t>
            </a:r>
          </a:p>
          <a:p>
            <a:pPr lvl="1"/>
            <a:r>
              <a:rPr lang="en-US" dirty="0" smtClean="0"/>
              <a:t>Or try subordinating one of the clauses to combine those two sentences as one, more sophisticated complex sentence:</a:t>
            </a:r>
          </a:p>
          <a:p>
            <a:pPr lvl="1"/>
            <a:r>
              <a:rPr lang="en-US" b="1" i="1" dirty="0" smtClean="0"/>
              <a:t>Even though I would love to see one, I have never seen a spaceship.</a:t>
            </a:r>
            <a:endParaRPr lang="en-US" b="1" i="1" dirty="0"/>
          </a:p>
          <a:p>
            <a:pPr marL="0" indent="0">
              <a:buNone/>
            </a:pPr>
            <a:endParaRPr lang="en-US" dirty="0"/>
          </a:p>
        </p:txBody>
      </p:sp>
    </p:spTree>
    <p:extLst>
      <p:ext uri="{BB962C8B-B14F-4D97-AF65-F5344CB8AC3E}">
        <p14:creationId xmlns:p14="http://schemas.microsoft.com/office/powerpoint/2010/main" val="21394668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More practice eliminating sentence fragments and run-ons (comma splices):</a:t>
            </a:r>
          </a:p>
        </p:txBody>
      </p:sp>
      <p:sp>
        <p:nvSpPr>
          <p:cNvPr id="3" name="Content Placeholder 2"/>
          <p:cNvSpPr>
            <a:spLocks noGrp="1"/>
          </p:cNvSpPr>
          <p:nvPr>
            <p:ph idx="1"/>
          </p:nvPr>
        </p:nvSpPr>
        <p:spPr/>
        <p:txBody>
          <a:bodyPr/>
          <a:lstStyle/>
          <a:p>
            <a:r>
              <a:rPr lang="en-US" b="1" i="1" dirty="0"/>
              <a:t>I visited my friend’s house yesterday she wasn’t home</a:t>
            </a:r>
            <a:r>
              <a:rPr lang="en-US" b="1" i="1" dirty="0" smtClean="0"/>
              <a:t>.</a:t>
            </a:r>
          </a:p>
          <a:p>
            <a:pPr lvl="1"/>
            <a:r>
              <a:rPr lang="en-US" sz="1800" b="1" i="1" dirty="0" smtClean="0"/>
              <a:t>I visited my friend’s house yesterday, but she wasn’t home.</a:t>
            </a:r>
          </a:p>
          <a:p>
            <a:pPr lvl="1"/>
            <a:r>
              <a:rPr lang="en-US" sz="1800" b="1" i="1" dirty="0" smtClean="0"/>
              <a:t>I visited my friend’s house yesterday. She wasn’t home.</a:t>
            </a:r>
          </a:p>
          <a:p>
            <a:pPr marL="457200" lvl="1" indent="0">
              <a:buNone/>
            </a:pPr>
            <a:endParaRPr lang="en-US" b="1" i="1" dirty="0"/>
          </a:p>
        </p:txBody>
      </p:sp>
    </p:spTree>
    <p:extLst>
      <p:ext uri="{BB962C8B-B14F-4D97-AF65-F5344CB8AC3E}">
        <p14:creationId xmlns:p14="http://schemas.microsoft.com/office/powerpoint/2010/main" val="56781795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turn!</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	</a:t>
            </a:r>
            <a:r>
              <a:rPr lang="en-US" sz="2800" dirty="0" smtClean="0"/>
              <a:t>I have not read your compare/contrast essays for run-ons or fragments.  I want YOU to do that.  Please pull up your compare/contrast essays over Walt Whitman’s “I Hear America Singing” and Langston Hughes’ “I Too.”  Scan through each sentence to see if you’ve ended it properly before starting a new independent clause.  Hint:  many times, if an independent clause begins with a pronoun (or with a possessive pronoun), you all tend to think it is not starting a new sentence.  </a:t>
            </a:r>
            <a:r>
              <a:rPr lang="en-US" sz="2800" dirty="0" err="1" smtClean="0"/>
              <a:t>Mmmm</a:t>
            </a:r>
            <a:r>
              <a:rPr lang="en-US" sz="2800" dirty="0" smtClean="0"/>
              <a:t>!  Maybe it is.  Check to see.</a:t>
            </a:r>
            <a:endParaRPr lang="en-US" sz="2800" dirty="0"/>
          </a:p>
        </p:txBody>
      </p:sp>
    </p:spTree>
    <p:extLst>
      <p:ext uri="{BB962C8B-B14F-4D97-AF65-F5344CB8AC3E}">
        <p14:creationId xmlns:p14="http://schemas.microsoft.com/office/powerpoint/2010/main" val="296556322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2079901"/>
          </a:xfrm>
        </p:spPr>
        <p:txBody>
          <a:bodyPr>
            <a:normAutofit fontScale="90000"/>
          </a:bodyPr>
          <a:lstStyle/>
          <a:p>
            <a:r>
              <a:rPr lang="en-US" dirty="0" smtClean="0"/>
              <a:t>Would this coffee cup do what I needed it to?  Nope!  This coffee cup is broken into fragments – pieces of a complete coffee cup.</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53543" y="3396343"/>
            <a:ext cx="5081451" cy="3095898"/>
          </a:xfrm>
        </p:spPr>
      </p:pic>
    </p:spTree>
    <p:extLst>
      <p:ext uri="{BB962C8B-B14F-4D97-AF65-F5344CB8AC3E}">
        <p14:creationId xmlns:p14="http://schemas.microsoft.com/office/powerpoint/2010/main" val="2445755225"/>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1975399"/>
          </a:xfrm>
        </p:spPr>
        <p:txBody>
          <a:bodyPr>
            <a:normAutofit fontScale="90000"/>
          </a:bodyPr>
          <a:lstStyle/>
          <a:p>
            <a:r>
              <a:rPr lang="en-US" dirty="0" smtClean="0"/>
              <a:t>A sentence fragment is sort of like a broken coffee cup.  It is incomplete.  It is not whole and can’t do the job it needs to do.</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28649" y="2133600"/>
            <a:ext cx="4036528" cy="3778250"/>
          </a:xfrm>
        </p:spPr>
      </p:pic>
    </p:spTree>
    <p:extLst>
      <p:ext uri="{BB962C8B-B14F-4D97-AF65-F5344CB8AC3E}">
        <p14:creationId xmlns:p14="http://schemas.microsoft.com/office/powerpoint/2010/main" val="78564263"/>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Fragments</a:t>
            </a:r>
            <a:endParaRPr lang="en-US" dirty="0"/>
          </a:p>
        </p:txBody>
      </p:sp>
      <p:sp>
        <p:nvSpPr>
          <p:cNvPr id="3" name="Content Placeholder 2"/>
          <p:cNvSpPr>
            <a:spLocks noGrp="1"/>
          </p:cNvSpPr>
          <p:nvPr>
            <p:ph idx="1"/>
          </p:nvPr>
        </p:nvSpPr>
        <p:spPr/>
        <p:txBody>
          <a:bodyPr/>
          <a:lstStyle/>
          <a:p>
            <a:r>
              <a:rPr lang="en-US" dirty="0" smtClean="0"/>
              <a:t>First of all, let’s think about what a complete sentence actually is.  </a:t>
            </a:r>
          </a:p>
          <a:p>
            <a:r>
              <a:rPr lang="en-US" dirty="0" smtClean="0"/>
              <a:t>You’ve probably been taught that a sentence is a group of words that expresses a complete thought.</a:t>
            </a:r>
          </a:p>
          <a:p>
            <a:r>
              <a:rPr lang="en-US" dirty="0" err="1" smtClean="0"/>
              <a:t>Aaaaagh</a:t>
            </a:r>
            <a:r>
              <a:rPr lang="en-US" dirty="0" smtClean="0"/>
              <a:t>!  That is way too vague, isn’t it?  I mean, it would take a lot more than a sentence for me to express my complete thought about Jones High School students.</a:t>
            </a:r>
          </a:p>
          <a:p>
            <a:r>
              <a:rPr lang="en-US" dirty="0" smtClean="0"/>
              <a:t>So, let’s amend that definition.  What about this:  A sentence is a group of words that contains a subject and verb and can stand alone because it doesn’t have one of those subordinating conjunctions in front of the subject/verb combination.  Wow!  That’s too long of a definition.</a:t>
            </a:r>
          </a:p>
          <a:p>
            <a:r>
              <a:rPr lang="en-US" dirty="0" smtClean="0"/>
              <a:t>Let’s practice a little bit to see if we can clear that definition up a bit.</a:t>
            </a:r>
            <a:endParaRPr lang="en-US" dirty="0"/>
          </a:p>
        </p:txBody>
      </p:sp>
    </p:spTree>
    <p:extLst>
      <p:ext uri="{BB962C8B-B14F-4D97-AF65-F5344CB8AC3E}">
        <p14:creationId xmlns:p14="http://schemas.microsoft.com/office/powerpoint/2010/main" val="273044448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Fragments</a:t>
            </a:r>
            <a:endParaRPr lang="en-US" dirty="0"/>
          </a:p>
        </p:txBody>
      </p:sp>
      <p:sp>
        <p:nvSpPr>
          <p:cNvPr id="3" name="Content Placeholder 2"/>
          <p:cNvSpPr>
            <a:spLocks noGrp="1"/>
          </p:cNvSpPr>
          <p:nvPr>
            <p:ph idx="1"/>
          </p:nvPr>
        </p:nvSpPr>
        <p:spPr/>
        <p:txBody>
          <a:bodyPr/>
          <a:lstStyle/>
          <a:p>
            <a:pPr marL="0" indent="0">
              <a:buNone/>
            </a:pPr>
            <a:r>
              <a:rPr lang="en-US" sz="2000" b="1" dirty="0" smtClean="0"/>
              <a:t>Is this a complete sentence?</a:t>
            </a:r>
          </a:p>
          <a:p>
            <a:pPr marL="457200" lvl="1" indent="0">
              <a:buNone/>
            </a:pPr>
            <a:r>
              <a:rPr lang="en-US" b="1" i="1" dirty="0" smtClean="0"/>
              <a:t>My neighbor’s big dog.</a:t>
            </a:r>
          </a:p>
          <a:p>
            <a:pPr marL="457200" lvl="1" indent="0">
              <a:buNone/>
            </a:pPr>
            <a:r>
              <a:rPr lang="en-US" dirty="0" smtClean="0"/>
              <a:t>	Nope!  But why?  It starts with a capital letter and ends with a period.  It expresses my complete thought.  In other words, all I was thinking about was my neighbor’s big dog.  </a:t>
            </a:r>
          </a:p>
          <a:p>
            <a:pPr marL="457200" lvl="1" indent="0">
              <a:buNone/>
            </a:pPr>
            <a:r>
              <a:rPr lang="en-US" dirty="0"/>
              <a:t>	</a:t>
            </a:r>
            <a:r>
              <a:rPr lang="en-US" dirty="0" smtClean="0"/>
              <a:t>It’s not a complete sentence because it does not contain a verb to tell me what I am saying about my neighbor’s big dog.</a:t>
            </a:r>
          </a:p>
          <a:p>
            <a:pPr marL="457200" lvl="1" indent="0">
              <a:buNone/>
            </a:pPr>
            <a:r>
              <a:rPr lang="en-US" b="1" i="1" dirty="0" smtClean="0"/>
              <a:t>My neighbor’s big dog barked all night.</a:t>
            </a:r>
          </a:p>
          <a:p>
            <a:pPr marL="457200" lvl="1" indent="0">
              <a:buNone/>
            </a:pPr>
            <a:r>
              <a:rPr lang="en-US" dirty="0"/>
              <a:t>	</a:t>
            </a:r>
            <a:r>
              <a:rPr lang="en-US" dirty="0" smtClean="0"/>
              <a:t>Now, it is a complete sentence.  I have added the predicate part of the sentence.  In other words, I have added a verb to let my reader know what I am saying about my neighbor’s big dog.</a:t>
            </a:r>
            <a:endParaRPr lang="en-US" dirty="0"/>
          </a:p>
          <a:p>
            <a:pPr marL="457200" lvl="1" indent="0">
              <a:buNone/>
            </a:pPr>
            <a:endParaRPr lang="en-US" dirty="0" smtClean="0"/>
          </a:p>
          <a:p>
            <a:pPr marL="457200" lvl="1" indent="0">
              <a:buNone/>
            </a:pPr>
            <a:endParaRPr lang="en-US" dirty="0" smtClean="0"/>
          </a:p>
          <a:p>
            <a:pPr lvl="1"/>
            <a:endParaRPr lang="en-US" dirty="0" smtClean="0"/>
          </a:p>
        </p:txBody>
      </p:sp>
    </p:spTree>
    <p:extLst>
      <p:ext uri="{BB962C8B-B14F-4D97-AF65-F5344CB8AC3E}">
        <p14:creationId xmlns:p14="http://schemas.microsoft.com/office/powerpoint/2010/main" val="177542428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Fragments</a:t>
            </a:r>
            <a:br>
              <a:rPr lang="en-US" dirty="0" smtClean="0"/>
            </a:br>
            <a:r>
              <a:rPr lang="en-US" dirty="0" smtClean="0"/>
              <a:t>Let’s try some matching:</a:t>
            </a:r>
            <a:endParaRPr lang="en-US" dirty="0"/>
          </a:p>
        </p:txBody>
      </p:sp>
      <p:sp>
        <p:nvSpPr>
          <p:cNvPr id="3" name="Content Placeholder 2"/>
          <p:cNvSpPr>
            <a:spLocks noGrp="1"/>
          </p:cNvSpPr>
          <p:nvPr>
            <p:ph idx="1"/>
          </p:nvPr>
        </p:nvSpPr>
        <p:spPr/>
        <p:txBody>
          <a:bodyPr/>
          <a:lstStyle/>
          <a:p>
            <a:pPr marL="0" indent="0">
              <a:buNone/>
            </a:pPr>
            <a:r>
              <a:rPr lang="en-US" dirty="0" smtClean="0"/>
              <a:t>The fragments in the first column need the predicate statement in the right column.  Try matching them all before you go on to the next slide.</a:t>
            </a:r>
          </a:p>
          <a:p>
            <a:pPr marL="0" indent="0">
              <a:buNone/>
            </a:pPr>
            <a:endParaRPr lang="en-US" dirty="0"/>
          </a:p>
          <a:p>
            <a:pPr marL="0" indent="0">
              <a:buNone/>
            </a:pPr>
            <a:r>
              <a:rPr lang="en-US" dirty="0" smtClean="0"/>
              <a:t>1.	The calendar on the kitchen wall			A.	looked a lot alike.</a:t>
            </a:r>
          </a:p>
          <a:p>
            <a:pPr marL="0" indent="0">
              <a:buNone/>
            </a:pPr>
            <a:r>
              <a:rPr lang="en-US" dirty="0" smtClean="0"/>
              <a:t>2.	Maria, on her way to school,				B.	won the championship.</a:t>
            </a:r>
          </a:p>
          <a:p>
            <a:pPr marL="0" indent="0">
              <a:buNone/>
            </a:pPr>
            <a:r>
              <a:rPr lang="en-US" dirty="0" smtClean="0"/>
              <a:t>3.	Patrick and Luke, who were brothers,		C.	was open to December.</a:t>
            </a:r>
          </a:p>
          <a:p>
            <a:pPr marL="0" indent="0">
              <a:buNone/>
            </a:pPr>
            <a:r>
              <a:rPr lang="en-US" dirty="0" smtClean="0"/>
              <a:t>4.	A big box filled with presents				D.	met her best friend.</a:t>
            </a:r>
          </a:p>
          <a:p>
            <a:pPr marL="0" indent="0">
              <a:buNone/>
            </a:pPr>
            <a:r>
              <a:rPr lang="en-US" dirty="0" smtClean="0"/>
              <a:t>5.	The best team in the league				E.	arrived in the mail.</a:t>
            </a:r>
            <a:endParaRPr lang="en-US" dirty="0"/>
          </a:p>
        </p:txBody>
      </p:sp>
    </p:spTree>
    <p:extLst>
      <p:ext uri="{BB962C8B-B14F-4D97-AF65-F5344CB8AC3E}">
        <p14:creationId xmlns:p14="http://schemas.microsoft.com/office/powerpoint/2010/main" val="1430383416"/>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 at these answers!</a:t>
            </a:r>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1.	The calendar on the kitchen wall			A.	looked a lot alike.</a:t>
            </a:r>
          </a:p>
          <a:p>
            <a:pPr marL="0" indent="0">
              <a:buNone/>
            </a:pPr>
            <a:r>
              <a:rPr lang="en-US" dirty="0"/>
              <a:t>2.	Maria, on her way to school,				B.	won the championship.</a:t>
            </a:r>
          </a:p>
          <a:p>
            <a:pPr marL="0" indent="0">
              <a:buNone/>
            </a:pPr>
            <a:r>
              <a:rPr lang="en-US" dirty="0"/>
              <a:t>3.	Patrick and Luke, who were brothers,		C.	was open to December.</a:t>
            </a:r>
          </a:p>
          <a:p>
            <a:pPr marL="0" indent="0">
              <a:buNone/>
            </a:pPr>
            <a:r>
              <a:rPr lang="en-US" dirty="0"/>
              <a:t>4.	A big box filled with presents				D.	met her best friend.</a:t>
            </a:r>
          </a:p>
          <a:p>
            <a:pPr>
              <a:buAutoNum type="arabicPeriod" startAt="5"/>
            </a:pPr>
            <a:r>
              <a:rPr lang="en-US" dirty="0" smtClean="0"/>
              <a:t>The </a:t>
            </a:r>
            <a:r>
              <a:rPr lang="en-US" dirty="0"/>
              <a:t>best team in the league				E.	arrived in the mail</a:t>
            </a:r>
            <a:r>
              <a:rPr lang="en-US" dirty="0" smtClean="0"/>
              <a:t>.</a:t>
            </a:r>
          </a:p>
          <a:p>
            <a:pPr marL="0" indent="0">
              <a:buNone/>
            </a:pPr>
            <a:endParaRPr lang="en-US" dirty="0"/>
          </a:p>
        </p:txBody>
      </p:sp>
      <p:cxnSp>
        <p:nvCxnSpPr>
          <p:cNvPr id="5" name="Straight Connector 4"/>
          <p:cNvCxnSpPr/>
          <p:nvPr/>
        </p:nvCxnSpPr>
        <p:spPr>
          <a:xfrm>
            <a:off x="6777318" y="2756647"/>
            <a:ext cx="1062317" cy="793377"/>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6132512" y="3092824"/>
            <a:ext cx="1707123" cy="8202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7153835" y="2675464"/>
            <a:ext cx="685800" cy="8745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306671" y="3913094"/>
            <a:ext cx="1532964" cy="3899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6132512" y="3092824"/>
            <a:ext cx="1707123" cy="12102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1603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Fragments</a:t>
            </a:r>
            <a:br>
              <a:rPr lang="en-US" dirty="0" smtClean="0"/>
            </a:br>
            <a:r>
              <a:rPr lang="en-US" dirty="0" smtClean="0"/>
              <a:t>Did your sentences turn out like this?</a:t>
            </a:r>
            <a:endParaRPr lang="en-US" dirty="0"/>
          </a:p>
        </p:txBody>
      </p:sp>
      <p:sp>
        <p:nvSpPr>
          <p:cNvPr id="3" name="Content Placeholder 2"/>
          <p:cNvSpPr>
            <a:spLocks noGrp="1"/>
          </p:cNvSpPr>
          <p:nvPr>
            <p:ph idx="1"/>
          </p:nvPr>
        </p:nvSpPr>
        <p:spPr/>
        <p:txBody>
          <a:bodyPr/>
          <a:lstStyle/>
          <a:p>
            <a:r>
              <a:rPr lang="en-US" sz="2400" dirty="0" smtClean="0"/>
              <a:t>The calendar on the kitchen wall was open to December.</a:t>
            </a:r>
          </a:p>
          <a:p>
            <a:r>
              <a:rPr lang="en-US" sz="2400" dirty="0" smtClean="0"/>
              <a:t>Maria, on her way to school, met her best friend.</a:t>
            </a:r>
          </a:p>
          <a:p>
            <a:r>
              <a:rPr lang="en-US" sz="2400" dirty="0" smtClean="0"/>
              <a:t>Patrick and Luke, who were brothers, look a lot alike.</a:t>
            </a:r>
          </a:p>
          <a:p>
            <a:r>
              <a:rPr lang="en-US" sz="2400" dirty="0" smtClean="0"/>
              <a:t>A big box filled with presents arrived in the mail.</a:t>
            </a:r>
          </a:p>
          <a:p>
            <a:r>
              <a:rPr lang="en-US" sz="2400" dirty="0" smtClean="0"/>
              <a:t>The best team in the league won the championship.</a:t>
            </a:r>
          </a:p>
          <a:p>
            <a:pPr marL="0" indent="0">
              <a:buNone/>
            </a:pPr>
            <a:endParaRPr lang="en-US" dirty="0"/>
          </a:p>
        </p:txBody>
      </p:sp>
    </p:spTree>
    <p:extLst>
      <p:ext uri="{BB962C8B-B14F-4D97-AF65-F5344CB8AC3E}">
        <p14:creationId xmlns:p14="http://schemas.microsoft.com/office/powerpoint/2010/main" val="117926774"/>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257</TotalTime>
  <Words>1455</Words>
  <Application>Microsoft Office PowerPoint</Application>
  <PresentationFormat>Widescreen</PresentationFormat>
  <Paragraphs>125</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Century Gothic</vt:lpstr>
      <vt:lpstr>Wingdings 3</vt:lpstr>
      <vt:lpstr>Wisp</vt:lpstr>
      <vt:lpstr>Sentence Structure Errors </vt:lpstr>
      <vt:lpstr>Sentence Structure Errors</vt:lpstr>
      <vt:lpstr>Would this coffee cup do what I needed it to?  Nope!  This coffee cup is broken into fragments – pieces of a complete coffee cup.</vt:lpstr>
      <vt:lpstr>A sentence fragment is sort of like a broken coffee cup.  It is incomplete.  It is not whole and can’t do the job it needs to do.</vt:lpstr>
      <vt:lpstr>Sentence Fragments</vt:lpstr>
      <vt:lpstr>Sentence Fragments</vt:lpstr>
      <vt:lpstr>Sentence Fragments Let’s try some matching:</vt:lpstr>
      <vt:lpstr>Look at these answers!</vt:lpstr>
      <vt:lpstr>Sentence Fragments Did your sentences turn out like this?</vt:lpstr>
      <vt:lpstr>Sentence Fragments</vt:lpstr>
      <vt:lpstr>Sentence Fragments and Run-ons</vt:lpstr>
      <vt:lpstr>A run-on sentence is sort of like a rear=-end collision between two cars. One sentence runs into the next.  Not good!</vt:lpstr>
      <vt:lpstr>Avoid rear-end collisions by stopping your first sentence correctly.</vt:lpstr>
      <vt:lpstr>Aaaaagh!  The first car failed to stop!</vt:lpstr>
      <vt:lpstr>PowerPoint Presentation</vt:lpstr>
      <vt:lpstr>Sentence Fragments and Run-ons</vt:lpstr>
      <vt:lpstr>Sentence Fragments and Run-ons</vt:lpstr>
      <vt:lpstr>Sentence Fragments and Run-ons</vt:lpstr>
      <vt:lpstr>Eliminating Sentence Fragments and Run-ons</vt:lpstr>
      <vt:lpstr>Correct all the run-on sentences:</vt:lpstr>
      <vt:lpstr>Here is a corrected version of that paragraph.  See if yours would like something like this:</vt:lpstr>
      <vt:lpstr>More practice eliminating sentence fragments and run-ons (or comma splices):</vt:lpstr>
      <vt:lpstr>More practice eliminating sentence fragments and run-ons (comma splices):</vt:lpstr>
      <vt:lpstr>More practice eliminating sentence fragments and run-ons (comma splices):</vt:lpstr>
      <vt:lpstr>More practice eliminating sentence fragments and run-ons (comma splices):</vt:lpstr>
      <vt:lpstr>More practice eliminating sentence fragments and run-ons (comma splices):</vt:lpstr>
      <vt:lpstr>More practice eliminating sentence fragments and run-ons (comma splices):</vt:lpstr>
      <vt:lpstr>Your turn!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Sentence Structure Errors</dc:title>
  <dc:creator>Joanna Rasp</dc:creator>
  <cp:lastModifiedBy>Joanna Rasp</cp:lastModifiedBy>
  <cp:revision>24</cp:revision>
  <dcterms:created xsi:type="dcterms:W3CDTF">2017-03-05T14:33:03Z</dcterms:created>
  <dcterms:modified xsi:type="dcterms:W3CDTF">2017-03-06T02:49:02Z</dcterms:modified>
</cp:coreProperties>
</file>