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138" y="-3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pPr/>
              <a:t>9/26/2017</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pPr/>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pPr/>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pPr/>
              <a:t>9/26/2017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pPr/>
              <a:t>9/26/2017</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pPr/>
              <a:t>9/26/2017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pPr/>
              <a:t>9/26/2017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pPr/>
              <a:t>9/26/2017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pPr/>
              <a:t>9/26/2017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pPr/>
              <a:t>9/26/2017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pPr/>
              <a:t>9/26/2017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pPr/>
              <a:t>9/26/2017</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the right word</a:t>
            </a:r>
            <a:endParaRPr lang="en-US" dirty="0"/>
          </a:p>
        </p:txBody>
      </p:sp>
      <p:sp>
        <p:nvSpPr>
          <p:cNvPr id="3" name="Subtitle 2"/>
          <p:cNvSpPr>
            <a:spLocks noGrp="1"/>
          </p:cNvSpPr>
          <p:nvPr>
            <p:ph type="subTitle" idx="1"/>
          </p:nvPr>
        </p:nvSpPr>
        <p:spPr/>
        <p:txBody>
          <a:bodyPr/>
          <a:lstStyle/>
          <a:p>
            <a:r>
              <a:rPr lang="en-US" i="1" dirty="0" smtClean="0"/>
              <a:t>Write Source</a:t>
            </a:r>
            <a:r>
              <a:rPr lang="en-US" dirty="0" smtClean="0"/>
              <a:t>, pp. 694 and 696</a:t>
            </a:r>
            <a:endParaRPr lang="en-US" dirty="0"/>
          </a:p>
        </p:txBody>
      </p:sp>
    </p:spTree>
    <p:extLst>
      <p:ext uri="{BB962C8B-B14F-4D97-AF65-F5344CB8AC3E}">
        <p14:creationId xmlns:p14="http://schemas.microsoft.com/office/powerpoint/2010/main" xmlns="" val="281461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 </a:t>
            </a:r>
            <a:endParaRPr lang="en-US" dirty="0"/>
          </a:p>
        </p:txBody>
      </p:sp>
      <p:sp>
        <p:nvSpPr>
          <p:cNvPr id="3" name="Content Placeholder 2"/>
          <p:cNvSpPr>
            <a:spLocks noGrp="1"/>
          </p:cNvSpPr>
          <p:nvPr>
            <p:ph idx="1"/>
          </p:nvPr>
        </p:nvSpPr>
        <p:spPr/>
        <p:txBody>
          <a:bodyPr>
            <a:normAutofit/>
          </a:bodyPr>
          <a:lstStyle/>
          <a:p>
            <a:r>
              <a:rPr lang="en-US" sz="2400" b="1" i="1" dirty="0">
                <a:solidFill>
                  <a:srgbClr val="FF0000"/>
                </a:solidFill>
              </a:rPr>
              <a:t>q</a:t>
            </a:r>
            <a:r>
              <a:rPr lang="en-US" sz="2400" b="1" i="1" dirty="0" smtClean="0">
                <a:solidFill>
                  <a:srgbClr val="FF0000"/>
                </a:solidFill>
              </a:rPr>
              <a:t>uote vs. quotation</a:t>
            </a:r>
          </a:p>
          <a:p>
            <a:endParaRPr lang="en-US" sz="2400" b="1" i="1" dirty="0" smtClean="0">
              <a:solidFill>
                <a:srgbClr val="FF0000"/>
              </a:solidFill>
            </a:endParaRPr>
          </a:p>
          <a:p>
            <a:r>
              <a:rPr lang="en-US" sz="2400" b="1" dirty="0" smtClean="0"/>
              <a:t>Basically, it is this simple.  The word </a:t>
            </a:r>
            <a:r>
              <a:rPr lang="en-US" sz="2400" b="1" i="1" dirty="0" smtClean="0"/>
              <a:t>quote</a:t>
            </a:r>
            <a:r>
              <a:rPr lang="en-US" sz="2400" b="1" dirty="0" smtClean="0"/>
              <a:t> is a verb.  It is something you do.  You quote. </a:t>
            </a:r>
          </a:p>
          <a:p>
            <a:endParaRPr lang="en-US" sz="2400" b="1" i="1" dirty="0">
              <a:solidFill>
                <a:srgbClr val="FF0000"/>
              </a:solidFill>
            </a:endParaRPr>
          </a:p>
          <a:p>
            <a:r>
              <a:rPr lang="en-US" sz="2400" b="1" i="1" dirty="0" smtClean="0"/>
              <a:t>Quotation, </a:t>
            </a:r>
            <a:r>
              <a:rPr lang="en-US" sz="2400" b="1" dirty="0" smtClean="0"/>
              <a:t>on the other hand, is a noun.  The words you take from someone else are put in quotation marks because they are a quotation.</a:t>
            </a:r>
            <a:endParaRPr lang="en-US" sz="2400" b="1" dirty="0"/>
          </a:p>
          <a:p>
            <a:endParaRPr lang="en-US" sz="2400" dirty="0">
              <a:solidFill>
                <a:schemeClr val="bg2">
                  <a:lumMod val="10000"/>
                </a:schemeClr>
              </a:solidFill>
            </a:endParaRPr>
          </a:p>
        </p:txBody>
      </p:sp>
    </p:spTree>
    <p:extLst>
      <p:ext uri="{BB962C8B-B14F-4D97-AF65-F5344CB8AC3E}">
        <p14:creationId xmlns:p14="http://schemas.microsoft.com/office/powerpoint/2010/main" xmlns="" val="1516051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FF0000"/>
                </a:solidFill>
              </a:rPr>
              <a:t>allusion vs. illusion</a:t>
            </a:r>
          </a:p>
          <a:p>
            <a:r>
              <a:rPr lang="en-US" sz="2400" dirty="0" smtClean="0"/>
              <a:t>The word </a:t>
            </a:r>
            <a:r>
              <a:rPr lang="en-US" sz="2400" b="1" i="1" dirty="0" smtClean="0"/>
              <a:t>allude</a:t>
            </a:r>
            <a:r>
              <a:rPr lang="en-US" sz="2400" b="1" dirty="0" smtClean="0"/>
              <a:t> </a:t>
            </a:r>
            <a:r>
              <a:rPr lang="en-US" sz="2400" dirty="0" smtClean="0"/>
              <a:t>means to refer to something.  An </a:t>
            </a:r>
            <a:r>
              <a:rPr lang="en-US" sz="2400" b="1" dirty="0" smtClean="0"/>
              <a:t>allusion</a:t>
            </a:r>
            <a:r>
              <a:rPr lang="en-US" sz="2400" dirty="0" smtClean="0"/>
              <a:t>, then, is a reference to a piece of literature, art, music, history, etc.</a:t>
            </a:r>
          </a:p>
          <a:p>
            <a:endParaRPr lang="en-US" sz="2000" b="1" dirty="0" smtClean="0">
              <a:solidFill>
                <a:srgbClr val="FF0000"/>
              </a:solidFill>
            </a:endParaRPr>
          </a:p>
          <a:p>
            <a:r>
              <a:rPr lang="en-US" sz="2400" dirty="0" smtClean="0"/>
              <a:t>The word </a:t>
            </a:r>
            <a:r>
              <a:rPr lang="en-US" sz="2400" b="1" dirty="0" smtClean="0"/>
              <a:t>illusion</a:t>
            </a:r>
            <a:r>
              <a:rPr lang="en-US" sz="2400" dirty="0" smtClean="0"/>
              <a:t> (that starts with an</a:t>
            </a:r>
            <a:r>
              <a:rPr lang="en-US" sz="2400" b="1" dirty="0" smtClean="0"/>
              <a:t> </a:t>
            </a:r>
            <a:r>
              <a:rPr lang="en-US" sz="2400" b="1" dirty="0" err="1" smtClean="0"/>
              <a:t>i</a:t>
            </a:r>
            <a:r>
              <a:rPr lang="en-US" sz="2400" dirty="0" smtClean="0"/>
              <a:t>) is referring to something that has tricked your </a:t>
            </a:r>
            <a:r>
              <a:rPr lang="en-US" sz="2400" b="1" dirty="0" smtClean="0"/>
              <a:t>eye</a:t>
            </a:r>
            <a:r>
              <a:rPr lang="en-US" sz="2400" dirty="0" smtClean="0"/>
              <a:t>.  Get it?  I guess it’s an</a:t>
            </a:r>
          </a:p>
          <a:p>
            <a:pPr marL="0" indent="0" algn="ctr">
              <a:buNone/>
            </a:pPr>
            <a:r>
              <a:rPr lang="en-US" sz="2400" b="1" dirty="0" smtClean="0"/>
              <a:t>EYE-</a:t>
            </a:r>
            <a:r>
              <a:rPr lang="en-US" sz="2400" b="1" dirty="0" err="1" smtClean="0"/>
              <a:t>lusion</a:t>
            </a:r>
            <a:endParaRPr lang="en-US" sz="2400" b="1" dirty="0" smtClean="0"/>
          </a:p>
          <a:p>
            <a:endParaRPr lang="en-US" sz="2400" dirty="0"/>
          </a:p>
        </p:txBody>
      </p:sp>
    </p:spTree>
    <p:extLst>
      <p:ext uri="{BB962C8B-B14F-4D97-AF65-F5344CB8AC3E}">
        <p14:creationId xmlns:p14="http://schemas.microsoft.com/office/powerpoint/2010/main" xmlns="" val="3644443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lstStyle/>
          <a:p>
            <a:endParaRPr lang="en-US" dirty="0" smtClean="0"/>
          </a:p>
          <a:p>
            <a:r>
              <a:rPr lang="en-US" b="1" dirty="0" smtClean="0">
                <a:solidFill>
                  <a:srgbClr val="FF0000"/>
                </a:solidFill>
              </a:rPr>
              <a:t>a while vs. awhile</a:t>
            </a:r>
            <a:endParaRPr lang="en-US" b="1" dirty="0">
              <a:solidFill>
                <a:srgbClr val="FF0000"/>
              </a:solidFill>
            </a:endParaRPr>
          </a:p>
          <a:p>
            <a:endParaRPr lang="en-US" dirty="0" smtClean="0"/>
          </a:p>
          <a:p>
            <a:r>
              <a:rPr lang="en-US" dirty="0" smtClean="0"/>
              <a:t>The </a:t>
            </a:r>
            <a:r>
              <a:rPr lang="en-US" dirty="0"/>
              <a:t>two-word expression </a:t>
            </a:r>
            <a:r>
              <a:rPr lang="en-US" b="1" dirty="0"/>
              <a:t>a while</a:t>
            </a:r>
            <a:r>
              <a:rPr lang="en-US" dirty="0"/>
              <a:t> is a noun phrase, consisting of the article</a:t>
            </a:r>
            <a:r>
              <a:rPr lang="en-US" b="1" i="1" dirty="0"/>
              <a:t> a</a:t>
            </a:r>
            <a:r>
              <a:rPr lang="en-US" dirty="0"/>
              <a:t> and the noun </a:t>
            </a:r>
            <a:r>
              <a:rPr lang="en-US" b="1" dirty="0"/>
              <a:t>while</a:t>
            </a:r>
            <a:r>
              <a:rPr lang="en-US" dirty="0"/>
              <a:t>, defined as “a period </a:t>
            </a:r>
            <a:r>
              <a:rPr lang="en-US" b="1" dirty="0"/>
              <a:t>or</a:t>
            </a:r>
            <a:r>
              <a:rPr lang="en-US" dirty="0"/>
              <a:t> interval of time.” The one-word </a:t>
            </a:r>
            <a:r>
              <a:rPr lang="en-US" b="1" dirty="0"/>
              <a:t>awhile</a:t>
            </a:r>
            <a:r>
              <a:rPr lang="en-US" dirty="0"/>
              <a:t> is an adverb that means “for a short time </a:t>
            </a:r>
            <a:r>
              <a:rPr lang="en-US" b="1" dirty="0"/>
              <a:t>or</a:t>
            </a:r>
            <a:r>
              <a:rPr lang="en-US" dirty="0"/>
              <a:t> period</a:t>
            </a:r>
            <a:r>
              <a:rPr lang="en-US" dirty="0" smtClean="0"/>
              <a:t>.”</a:t>
            </a:r>
          </a:p>
          <a:p>
            <a:endParaRPr lang="en-US" dirty="0"/>
          </a:p>
          <a:p>
            <a:r>
              <a:rPr lang="en-US" dirty="0" smtClean="0"/>
              <a:t>For a short period of time (</a:t>
            </a:r>
            <a:r>
              <a:rPr lang="en-US" sz="2400" b="1" dirty="0" smtClean="0"/>
              <a:t>a while</a:t>
            </a:r>
            <a:r>
              <a:rPr lang="en-US" dirty="0" smtClean="0"/>
              <a:t>), we sang.  We also danced </a:t>
            </a:r>
            <a:r>
              <a:rPr lang="en-US" sz="2400" b="1" dirty="0" smtClean="0"/>
              <a:t>awhile</a:t>
            </a:r>
            <a:r>
              <a:rPr lang="en-US" dirty="0" smtClean="0"/>
              <a:t>.</a:t>
            </a:r>
            <a:endParaRPr lang="en-US" dirty="0"/>
          </a:p>
          <a:p>
            <a:endParaRPr lang="en-US" dirty="0"/>
          </a:p>
        </p:txBody>
      </p:sp>
    </p:spTree>
    <p:extLst>
      <p:ext uri="{BB962C8B-B14F-4D97-AF65-F5344CB8AC3E}">
        <p14:creationId xmlns:p14="http://schemas.microsoft.com/office/powerpoint/2010/main" xmlns="" val="46113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lnSpcReduction="10000"/>
          </a:bodyPr>
          <a:lstStyle/>
          <a:p>
            <a:r>
              <a:rPr lang="en-US" sz="2400" b="1" dirty="0">
                <a:solidFill>
                  <a:srgbClr val="FF0000"/>
                </a:solidFill>
              </a:rPr>
              <a:t>i</a:t>
            </a:r>
            <a:r>
              <a:rPr lang="en-US" sz="2400" b="1" dirty="0" smtClean="0">
                <a:solidFill>
                  <a:srgbClr val="FF0000"/>
                </a:solidFill>
              </a:rPr>
              <a:t>f vs. whether</a:t>
            </a:r>
          </a:p>
          <a:p>
            <a:pPr marL="0" indent="0">
              <a:buNone/>
            </a:pPr>
            <a:endParaRPr lang="en-US" sz="2400" b="1" dirty="0">
              <a:solidFill>
                <a:srgbClr val="FF0000"/>
              </a:solidFill>
            </a:endParaRPr>
          </a:p>
          <a:p>
            <a:r>
              <a:rPr lang="en-US" sz="2400" dirty="0"/>
              <a:t>Use “if” when you have a conditional sentence and “whether” when showing that two alternatives are possible.</a:t>
            </a:r>
          </a:p>
          <a:p>
            <a:pPr marL="0" indent="0">
              <a:buNone/>
            </a:pPr>
            <a:r>
              <a:rPr lang="en-US" sz="2400" dirty="0"/>
              <a:t>	</a:t>
            </a:r>
            <a:r>
              <a:rPr lang="en-US" sz="2400" dirty="0" smtClean="0">
                <a:latin typeface="Batang" panose="02030600000101010101" pitchFamily="18" charset="-127"/>
                <a:ea typeface="Batang" panose="02030600000101010101" pitchFamily="18" charset="-127"/>
              </a:rPr>
              <a:t>The Longhorns didn't </a:t>
            </a:r>
            <a:r>
              <a:rPr lang="en-US" sz="2400" dirty="0">
                <a:latin typeface="Batang" panose="02030600000101010101" pitchFamily="18" charset="-127"/>
                <a:ea typeface="Batang" panose="02030600000101010101" pitchFamily="18" charset="-127"/>
              </a:rPr>
              <a:t>know </a:t>
            </a:r>
            <a:r>
              <a:rPr lang="en-US" sz="2400" i="1" dirty="0" smtClean="0">
                <a:latin typeface="Batang" panose="02030600000101010101" pitchFamily="18" charset="-127"/>
                <a:ea typeface="Batang" panose="02030600000101010101" pitchFamily="18" charset="-127"/>
              </a:rPr>
              <a:t>whether</a:t>
            </a:r>
            <a:r>
              <a:rPr lang="en-US" sz="2400" dirty="0">
                <a:latin typeface="Batang" panose="02030600000101010101" pitchFamily="18" charset="-127"/>
                <a:ea typeface="Batang" panose="02030600000101010101" pitchFamily="18" charset="-127"/>
              </a:rPr>
              <a:t> </a:t>
            </a:r>
            <a:r>
              <a:rPr lang="en-US" sz="2400" dirty="0" smtClean="0">
                <a:latin typeface="Batang" panose="02030600000101010101" pitchFamily="18" charset="-127"/>
                <a:ea typeface="Batang" panose="02030600000101010101" pitchFamily="18" charset="-127"/>
              </a:rPr>
              <a:t>the opponent </a:t>
            </a:r>
            <a:r>
              <a:rPr lang="en-US" sz="2400" dirty="0">
                <a:latin typeface="Batang" panose="02030600000101010101" pitchFamily="18" charset="-127"/>
                <a:ea typeface="Batang" panose="02030600000101010101" pitchFamily="18" charset="-127"/>
              </a:rPr>
              <a:t>would </a:t>
            </a:r>
            <a:r>
              <a:rPr lang="en-US" sz="2400" dirty="0" smtClean="0">
                <a:latin typeface="Batang" panose="02030600000101010101" pitchFamily="18" charset="-127"/>
                <a:ea typeface="Batang" panose="02030600000101010101" pitchFamily="18" charset="-127"/>
              </a:rPr>
              <a:t>leave </a:t>
            </a:r>
            <a:r>
              <a:rPr lang="en-US" sz="2400" dirty="0">
                <a:latin typeface="Batang" panose="02030600000101010101" pitchFamily="18" charset="-127"/>
                <a:ea typeface="Batang" panose="02030600000101010101" pitchFamily="18" charset="-127"/>
              </a:rPr>
              <a:t>on </a:t>
            </a:r>
            <a:r>
              <a:rPr lang="en-US" sz="2400" dirty="0" smtClean="0">
                <a:latin typeface="Batang" panose="02030600000101010101" pitchFamily="18" charset="-127"/>
                <a:ea typeface="Batang" panose="02030600000101010101" pitchFamily="18" charset="-127"/>
              </a:rPr>
              <a:t>Friday night </a:t>
            </a:r>
            <a:r>
              <a:rPr lang="en-US" sz="2400" dirty="0">
                <a:latin typeface="Batang" panose="02030600000101010101" pitchFamily="18" charset="-127"/>
                <a:ea typeface="Batang" panose="02030600000101010101" pitchFamily="18" charset="-127"/>
              </a:rPr>
              <a:t>or </a:t>
            </a:r>
            <a:r>
              <a:rPr lang="en-US" sz="2400" dirty="0" smtClean="0">
                <a:latin typeface="Batang" panose="02030600000101010101" pitchFamily="18" charset="-127"/>
                <a:ea typeface="Batang" panose="02030600000101010101" pitchFamily="18" charset="-127"/>
              </a:rPr>
              <a:t>Saturday morning.</a:t>
            </a:r>
            <a:endParaRPr lang="en-US" sz="2400" dirty="0">
              <a:latin typeface="Batang" panose="02030600000101010101" pitchFamily="18" charset="-127"/>
              <a:ea typeface="Batang" panose="02030600000101010101" pitchFamily="18" charset="-127"/>
            </a:endParaRPr>
          </a:p>
          <a:p>
            <a:pPr marL="0" indent="0">
              <a:buNone/>
            </a:pPr>
            <a:r>
              <a:rPr lang="en-US" sz="2400" dirty="0" smtClean="0"/>
              <a:t>Because </a:t>
            </a:r>
            <a:r>
              <a:rPr lang="en-US" sz="2400" dirty="0"/>
              <a:t>I used </a:t>
            </a:r>
            <a:r>
              <a:rPr lang="en-US" sz="2400" i="1" dirty="0"/>
              <a:t>whether</a:t>
            </a:r>
            <a:r>
              <a:rPr lang="en-US" sz="2400" dirty="0"/>
              <a:t>, you know that there are two </a:t>
            </a:r>
            <a:r>
              <a:rPr lang="en-US" sz="2400" dirty="0" smtClean="0"/>
              <a:t>possibilities</a:t>
            </a:r>
            <a:r>
              <a:rPr lang="en-US" sz="2400" dirty="0"/>
              <a:t>: </a:t>
            </a:r>
            <a:r>
              <a:rPr lang="en-US" sz="2400" dirty="0" smtClean="0"/>
              <a:t>The opponent </a:t>
            </a:r>
            <a:r>
              <a:rPr lang="en-US" sz="2400" dirty="0"/>
              <a:t>will </a:t>
            </a:r>
            <a:r>
              <a:rPr lang="en-US" sz="2400" dirty="0" smtClean="0"/>
              <a:t>leave </a:t>
            </a:r>
            <a:r>
              <a:rPr lang="en-US" sz="2400" dirty="0"/>
              <a:t>on Friday </a:t>
            </a:r>
            <a:r>
              <a:rPr lang="en-US" sz="2400" dirty="0" smtClean="0"/>
              <a:t>night or they will leave Saturday morning.</a:t>
            </a:r>
            <a:r>
              <a:rPr lang="en-US" sz="2400" dirty="0"/>
              <a:t/>
            </a:r>
            <a:br>
              <a:rPr lang="en-US" sz="2400" dirty="0"/>
            </a:br>
            <a:endParaRPr lang="en-US" sz="2400" b="1" dirty="0">
              <a:solidFill>
                <a:srgbClr val="FF0000"/>
              </a:solidFill>
            </a:endParaRPr>
          </a:p>
        </p:txBody>
      </p:sp>
    </p:spTree>
    <p:extLst>
      <p:ext uri="{BB962C8B-B14F-4D97-AF65-F5344CB8AC3E}">
        <p14:creationId xmlns:p14="http://schemas.microsoft.com/office/powerpoint/2010/main" xmlns="" val="2014791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lstStyle/>
          <a:p>
            <a:r>
              <a:rPr lang="en-US" b="1" dirty="0">
                <a:solidFill>
                  <a:srgbClr val="FF0000"/>
                </a:solidFill>
              </a:rPr>
              <a:t>if vs. </a:t>
            </a:r>
            <a:r>
              <a:rPr lang="en-US" b="1" dirty="0" smtClean="0">
                <a:solidFill>
                  <a:srgbClr val="FF0000"/>
                </a:solidFill>
              </a:rPr>
              <a:t>whether (continued)</a:t>
            </a:r>
            <a:endParaRPr lang="en-US" b="1" dirty="0">
              <a:solidFill>
                <a:srgbClr val="FF0000"/>
              </a:solidFill>
            </a:endParaRPr>
          </a:p>
          <a:p>
            <a:r>
              <a:rPr lang="en-US" dirty="0"/>
              <a:t>Now see how the sentence has a different meaning when I use </a:t>
            </a:r>
            <a:r>
              <a:rPr lang="en-US" i="1" dirty="0"/>
              <a:t>if</a:t>
            </a:r>
            <a:r>
              <a:rPr lang="en-US" dirty="0"/>
              <a:t> instead of </a:t>
            </a:r>
            <a:r>
              <a:rPr lang="en-US" i="1" dirty="0"/>
              <a:t>whether</a:t>
            </a:r>
            <a:r>
              <a:rPr lang="en-US" dirty="0"/>
              <a:t>:</a:t>
            </a:r>
          </a:p>
          <a:p>
            <a:pPr marL="0" indent="0">
              <a:buNone/>
            </a:pPr>
            <a:r>
              <a:rPr lang="en-US" dirty="0">
                <a:latin typeface="Batang" panose="02030600000101010101" pitchFamily="18" charset="-127"/>
                <a:ea typeface="Batang" panose="02030600000101010101" pitchFamily="18" charset="-127"/>
              </a:rPr>
              <a:t>	</a:t>
            </a:r>
            <a:r>
              <a:rPr lang="en-US" dirty="0" smtClean="0">
                <a:latin typeface="Batang" panose="02030600000101010101" pitchFamily="18" charset="-127"/>
                <a:ea typeface="Batang" panose="02030600000101010101" pitchFamily="18" charset="-127"/>
              </a:rPr>
              <a:t>His parents didn't know if he </a:t>
            </a:r>
            <a:r>
              <a:rPr lang="en-US" dirty="0">
                <a:latin typeface="Batang" panose="02030600000101010101" pitchFamily="18" charset="-127"/>
                <a:ea typeface="Batang" panose="02030600000101010101" pitchFamily="18" charset="-127"/>
              </a:rPr>
              <a:t>would </a:t>
            </a:r>
            <a:r>
              <a:rPr lang="en-US" dirty="0" smtClean="0">
                <a:latin typeface="Batang" panose="02030600000101010101" pitchFamily="18" charset="-127"/>
                <a:ea typeface="Batang" panose="02030600000101010101" pitchFamily="18" charset="-127"/>
              </a:rPr>
              <a:t>leave </a:t>
            </a:r>
            <a:r>
              <a:rPr lang="en-US" dirty="0">
                <a:latin typeface="Batang" panose="02030600000101010101" pitchFamily="18" charset="-127"/>
                <a:ea typeface="Batang" panose="02030600000101010101" pitchFamily="18" charset="-127"/>
              </a:rPr>
              <a:t>on Friday or Saturday</a:t>
            </a:r>
            <a:r>
              <a:rPr lang="en-US" dirty="0" smtClean="0">
                <a:latin typeface="Batang" panose="02030600000101010101" pitchFamily="18" charset="-127"/>
                <a:ea typeface="Batang" panose="02030600000101010101" pitchFamily="18" charset="-127"/>
              </a:rPr>
              <a:t>. In fact, he may not come until next month.</a:t>
            </a:r>
            <a:endParaRPr lang="en-US" dirty="0">
              <a:latin typeface="Batang" panose="02030600000101010101" pitchFamily="18" charset="-127"/>
              <a:ea typeface="Batang" panose="02030600000101010101" pitchFamily="18" charset="-127"/>
            </a:endParaRPr>
          </a:p>
          <a:p>
            <a:r>
              <a:rPr lang="en-US" dirty="0" smtClean="0"/>
              <a:t>In other words, </a:t>
            </a:r>
            <a:r>
              <a:rPr lang="en-US" dirty="0"/>
              <a:t>it's possible that </a:t>
            </a:r>
            <a:r>
              <a:rPr lang="en-US" dirty="0" smtClean="0"/>
              <a:t> their son may </a:t>
            </a:r>
            <a:r>
              <a:rPr lang="en-US" dirty="0"/>
              <a:t>not arrive at all. </a:t>
            </a:r>
            <a:endParaRPr lang="en-US" dirty="0" smtClean="0"/>
          </a:p>
          <a:p>
            <a:r>
              <a:rPr lang="en-US" dirty="0" smtClean="0"/>
              <a:t>These </a:t>
            </a:r>
            <a:r>
              <a:rPr lang="en-US" dirty="0"/>
              <a:t>last two sentences show why it is better to use </a:t>
            </a:r>
            <a:r>
              <a:rPr lang="en-US" i="1" dirty="0"/>
              <a:t>whether</a:t>
            </a:r>
            <a:r>
              <a:rPr lang="en-US" dirty="0"/>
              <a:t> when you have two possibilities, and that is why I recommend using </a:t>
            </a:r>
            <a:r>
              <a:rPr lang="en-US" i="1" dirty="0"/>
              <a:t>whether</a:t>
            </a:r>
            <a:r>
              <a:rPr lang="en-US" dirty="0"/>
              <a:t> instead of </a:t>
            </a:r>
            <a:r>
              <a:rPr lang="en-US" i="1" dirty="0"/>
              <a:t>if</a:t>
            </a:r>
            <a:r>
              <a:rPr lang="en-US" dirty="0"/>
              <a:t> when you have two possibilities, even when the meaning wouldn't change if you use </a:t>
            </a:r>
            <a:r>
              <a:rPr lang="en-US" i="1" dirty="0"/>
              <a:t>if</a:t>
            </a:r>
            <a:r>
              <a:rPr lang="en-US" dirty="0"/>
              <a:t>. It's safer and more consistent.</a:t>
            </a:r>
            <a:br>
              <a:rPr lang="en-US" dirty="0"/>
            </a:br>
            <a:r>
              <a:rPr lang="en-US" dirty="0"/>
              <a:t/>
            </a:r>
            <a:br>
              <a:rPr lang="en-US" dirty="0"/>
            </a:br>
            <a:endParaRPr lang="en-US" dirty="0"/>
          </a:p>
        </p:txBody>
      </p:sp>
    </p:spTree>
    <p:extLst>
      <p:ext uri="{BB962C8B-B14F-4D97-AF65-F5344CB8AC3E}">
        <p14:creationId xmlns:p14="http://schemas.microsoft.com/office/powerpoint/2010/main" xmlns="" val="843352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Right Word</a:t>
            </a:r>
          </a:p>
        </p:txBody>
      </p:sp>
      <p:sp>
        <p:nvSpPr>
          <p:cNvPr id="3" name="Content Placeholder 2"/>
          <p:cNvSpPr>
            <a:spLocks noGrp="1"/>
          </p:cNvSpPr>
          <p:nvPr>
            <p:ph idx="1"/>
          </p:nvPr>
        </p:nvSpPr>
        <p:spPr/>
        <p:txBody>
          <a:bodyPr/>
          <a:lstStyle/>
          <a:p>
            <a:r>
              <a:rPr lang="en-US" b="1" dirty="0">
                <a:solidFill>
                  <a:srgbClr val="FF0000"/>
                </a:solidFill>
              </a:rPr>
              <a:t>if vs. </a:t>
            </a:r>
            <a:r>
              <a:rPr lang="en-US" b="1" dirty="0" smtClean="0">
                <a:solidFill>
                  <a:srgbClr val="FF0000"/>
                </a:solidFill>
              </a:rPr>
              <a:t>whether (continued)</a:t>
            </a:r>
          </a:p>
          <a:p>
            <a:endParaRPr lang="en-US" b="1" dirty="0">
              <a:solidFill>
                <a:srgbClr val="FF0000"/>
              </a:solidFill>
            </a:endParaRPr>
          </a:p>
          <a:p>
            <a:r>
              <a:rPr lang="en-US" dirty="0"/>
              <a:t>Here's a final pair of examples:</a:t>
            </a:r>
          </a:p>
          <a:p>
            <a:endParaRPr lang="en-US" b="1" dirty="0">
              <a:solidFill>
                <a:srgbClr val="FF0000"/>
              </a:solidFill>
            </a:endParaRPr>
          </a:p>
          <a:p>
            <a:pPr marL="0" indent="0">
              <a:buNone/>
            </a:pPr>
            <a:r>
              <a:rPr lang="en-US" dirty="0" smtClean="0"/>
              <a:t>	</a:t>
            </a:r>
            <a:r>
              <a:rPr lang="en-US" dirty="0" smtClean="0">
                <a:latin typeface="Batang" panose="02030600000101010101" pitchFamily="18" charset="-127"/>
                <a:ea typeface="Batang" panose="02030600000101010101" pitchFamily="18" charset="-127"/>
              </a:rPr>
              <a:t>Call </a:t>
            </a:r>
            <a:r>
              <a:rPr lang="en-US" dirty="0">
                <a:latin typeface="Batang" panose="02030600000101010101" pitchFamily="18" charset="-127"/>
                <a:ea typeface="Batang" panose="02030600000101010101" pitchFamily="18" charset="-127"/>
              </a:rPr>
              <a:t>Squiggly </a:t>
            </a:r>
            <a:r>
              <a:rPr lang="en-US" i="1" dirty="0">
                <a:latin typeface="Batang" panose="02030600000101010101" pitchFamily="18" charset="-127"/>
                <a:ea typeface="Batang" panose="02030600000101010101" pitchFamily="18" charset="-127"/>
              </a:rPr>
              <a:t>if</a:t>
            </a:r>
            <a:r>
              <a:rPr lang="en-US" dirty="0">
                <a:latin typeface="Batang" panose="02030600000101010101" pitchFamily="18" charset="-127"/>
                <a:ea typeface="Batang" panose="02030600000101010101" pitchFamily="18" charset="-127"/>
              </a:rPr>
              <a:t> you are going to arrive on Friday.</a:t>
            </a:r>
          </a:p>
          <a:p>
            <a:pPr marL="0" indent="0">
              <a:buNone/>
            </a:pPr>
            <a:r>
              <a:rPr lang="en-US" dirty="0" smtClean="0">
                <a:latin typeface="Batang" panose="02030600000101010101" pitchFamily="18" charset="-127"/>
                <a:ea typeface="Batang" panose="02030600000101010101" pitchFamily="18" charset="-127"/>
              </a:rPr>
              <a:t>	Call </a:t>
            </a:r>
            <a:r>
              <a:rPr lang="en-US" dirty="0">
                <a:latin typeface="Batang" panose="02030600000101010101" pitchFamily="18" charset="-127"/>
                <a:ea typeface="Batang" panose="02030600000101010101" pitchFamily="18" charset="-127"/>
              </a:rPr>
              <a:t>Squiggly </a:t>
            </a:r>
            <a:r>
              <a:rPr lang="en-US" i="1" dirty="0">
                <a:latin typeface="Batang" panose="02030600000101010101" pitchFamily="18" charset="-127"/>
                <a:ea typeface="Batang" panose="02030600000101010101" pitchFamily="18" charset="-127"/>
              </a:rPr>
              <a:t>whether</a:t>
            </a:r>
            <a:r>
              <a:rPr lang="en-US" dirty="0">
                <a:latin typeface="Batang" panose="02030600000101010101" pitchFamily="18" charset="-127"/>
                <a:ea typeface="Batang" panose="02030600000101010101" pitchFamily="18" charset="-127"/>
              </a:rPr>
              <a:t> or not you are going to arrive on Friday.</a:t>
            </a:r>
          </a:p>
          <a:p>
            <a:r>
              <a:rPr lang="en-US" dirty="0"/>
              <a:t>The first sentence is conditional. </a:t>
            </a:r>
            <a:r>
              <a:rPr lang="en-US" i="1" dirty="0"/>
              <a:t>Call Squiggly if you are going to arrive on Friday</a:t>
            </a:r>
            <a:r>
              <a:rPr lang="en-US" dirty="0"/>
              <a:t> means Aardvark only needs to call if he is coming.</a:t>
            </a:r>
            <a:br>
              <a:rPr lang="en-US" dirty="0"/>
            </a:br>
            <a:r>
              <a:rPr lang="en-US" dirty="0"/>
              <a:t/>
            </a:r>
            <a:br>
              <a:rPr lang="en-US" dirty="0"/>
            </a:br>
            <a:r>
              <a:rPr lang="en-US" dirty="0"/>
              <a:t>The second sentence is not conditional. </a:t>
            </a:r>
            <a:r>
              <a:rPr lang="en-US" i="1" dirty="0"/>
              <a:t>Call Squiggly whether or not you are going to arrive on Friday</a:t>
            </a:r>
            <a:r>
              <a:rPr lang="en-US" dirty="0"/>
              <a:t> means Aardvark needs to call either way.</a:t>
            </a:r>
          </a:p>
        </p:txBody>
      </p:sp>
    </p:spTree>
    <p:extLst>
      <p:ext uri="{BB962C8B-B14F-4D97-AF65-F5344CB8AC3E}">
        <p14:creationId xmlns:p14="http://schemas.microsoft.com/office/powerpoint/2010/main" xmlns="" val="340888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Right Word</a:t>
            </a:r>
          </a:p>
        </p:txBody>
      </p:sp>
      <p:sp>
        <p:nvSpPr>
          <p:cNvPr id="3" name="Content Placeholder 2"/>
          <p:cNvSpPr>
            <a:spLocks noGrp="1"/>
          </p:cNvSpPr>
          <p:nvPr>
            <p:ph idx="1"/>
          </p:nvPr>
        </p:nvSpPr>
        <p:spPr/>
        <p:txBody>
          <a:bodyPr/>
          <a:lstStyle/>
          <a:p>
            <a:r>
              <a:rPr lang="en-US" b="1" dirty="0">
                <a:solidFill>
                  <a:srgbClr val="FF0000"/>
                </a:solidFill>
              </a:rPr>
              <a:t>if vs. </a:t>
            </a:r>
            <a:r>
              <a:rPr lang="en-US" b="1" dirty="0" smtClean="0">
                <a:solidFill>
                  <a:srgbClr val="FF0000"/>
                </a:solidFill>
              </a:rPr>
              <a:t>whether (continued)</a:t>
            </a:r>
            <a:r>
              <a:rPr lang="en-US" dirty="0"/>
              <a:t/>
            </a:r>
            <a:br>
              <a:rPr lang="en-US" dirty="0"/>
            </a:br>
            <a:endParaRPr lang="en-US" dirty="0" smtClean="0"/>
          </a:p>
          <a:p>
            <a:endParaRPr lang="en-US" dirty="0"/>
          </a:p>
          <a:p>
            <a:pPr marL="0" indent="0">
              <a:buNone/>
            </a:pPr>
            <a:r>
              <a:rPr lang="en-US" dirty="0" smtClean="0"/>
              <a:t>To </a:t>
            </a:r>
            <a:r>
              <a:rPr lang="en-US" dirty="0"/>
              <a:t>sum up, use </a:t>
            </a:r>
            <a:r>
              <a:rPr lang="en-US" sz="2400" b="1" i="1" dirty="0"/>
              <a:t>whether</a:t>
            </a:r>
            <a:r>
              <a:rPr lang="en-US" sz="2400" b="1" dirty="0"/>
              <a:t> </a:t>
            </a:r>
            <a:r>
              <a:rPr lang="en-US" dirty="0"/>
              <a:t>when you have two discrete choices or </a:t>
            </a:r>
            <a:r>
              <a:rPr lang="en-US" dirty="0" smtClean="0"/>
              <a:t>to mean </a:t>
            </a:r>
            <a:r>
              <a:rPr lang="en-US" dirty="0"/>
              <a:t>"regardless of whether," and use</a:t>
            </a:r>
            <a:r>
              <a:rPr lang="en-US" sz="2400" b="1" dirty="0"/>
              <a:t> </a:t>
            </a:r>
            <a:r>
              <a:rPr lang="en-US" sz="2400" b="1" i="1" dirty="0"/>
              <a:t>if</a:t>
            </a:r>
            <a:r>
              <a:rPr lang="en-US" dirty="0"/>
              <a:t> for conditional sentences</a:t>
            </a:r>
            <a:r>
              <a:rPr lang="en-US" dirty="0" smtClean="0"/>
              <a:t>.</a:t>
            </a:r>
            <a:endParaRPr lang="en-US" b="1" dirty="0" smtClean="0">
              <a:solidFill>
                <a:srgbClr val="FF0000"/>
              </a:solidFill>
            </a:endParaRPr>
          </a:p>
          <a:p>
            <a:endParaRPr lang="en-US" b="1" dirty="0">
              <a:solidFill>
                <a:srgbClr val="FF0000"/>
              </a:solidFill>
            </a:endParaRPr>
          </a:p>
          <a:p>
            <a:endParaRPr lang="en-US" b="1" dirty="0">
              <a:solidFill>
                <a:srgbClr val="FF0000"/>
              </a:solidFill>
            </a:endParaRPr>
          </a:p>
          <a:p>
            <a:endParaRPr lang="en-US" dirty="0"/>
          </a:p>
        </p:txBody>
      </p:sp>
    </p:spTree>
    <p:extLst>
      <p:ext uri="{BB962C8B-B14F-4D97-AF65-F5344CB8AC3E}">
        <p14:creationId xmlns:p14="http://schemas.microsoft.com/office/powerpoint/2010/main" xmlns="" val="4217664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fontScale="92500"/>
          </a:bodyPr>
          <a:lstStyle/>
          <a:p>
            <a:r>
              <a:rPr lang="en-US" sz="2400" b="1" dirty="0">
                <a:solidFill>
                  <a:srgbClr val="FF0000"/>
                </a:solidFill>
              </a:rPr>
              <a:t>s</a:t>
            </a:r>
            <a:r>
              <a:rPr lang="en-US" sz="2400" b="1" dirty="0" smtClean="0">
                <a:solidFill>
                  <a:srgbClr val="FF0000"/>
                </a:solidFill>
              </a:rPr>
              <a:t>ight, cite, site</a:t>
            </a:r>
          </a:p>
          <a:p>
            <a:pPr marL="0" indent="0">
              <a:buNone/>
            </a:pPr>
            <a:r>
              <a:rPr lang="en-US" dirty="0" smtClean="0"/>
              <a:t>	I don’t have good</a:t>
            </a:r>
            <a:r>
              <a:rPr lang="en-US" sz="2800" b="1" dirty="0" smtClean="0"/>
              <a:t> sight </a:t>
            </a:r>
            <a:r>
              <a:rPr lang="en-US" dirty="0" smtClean="0"/>
              <a:t>when there is no</a:t>
            </a:r>
            <a:r>
              <a:rPr lang="en-US" sz="2400" b="1" dirty="0" smtClean="0"/>
              <a:t> </a:t>
            </a:r>
            <a:r>
              <a:rPr lang="en-US" sz="2800" b="1" dirty="0" smtClean="0"/>
              <a:t>light</a:t>
            </a:r>
            <a:r>
              <a:rPr lang="en-US" dirty="0" smtClean="0"/>
              <a:t>.  Get it? What’s the connection?</a:t>
            </a:r>
          </a:p>
          <a:p>
            <a:pPr marL="0" indent="0">
              <a:buNone/>
            </a:pPr>
            <a:endParaRPr lang="en-US" dirty="0"/>
          </a:p>
          <a:p>
            <a:pPr marL="0" indent="0">
              <a:buNone/>
            </a:pPr>
            <a:r>
              <a:rPr lang="en-US" b="1" i="1" dirty="0" smtClean="0"/>
              <a:t> 	Cite </a:t>
            </a:r>
            <a:r>
              <a:rPr lang="en-US" dirty="0" smtClean="0"/>
              <a:t>is a verb that means “to quote.”  When you write a research paper, you have to </a:t>
            </a:r>
            <a:r>
              <a:rPr lang="en-US" sz="2800" b="1" dirty="0" smtClean="0"/>
              <a:t>cite</a:t>
            </a:r>
            <a:r>
              <a:rPr lang="en-US" dirty="0" smtClean="0"/>
              <a:t> your sources in something called a parenthetical </a:t>
            </a:r>
            <a:r>
              <a:rPr lang="en-US" sz="2800" b="1" dirty="0" smtClean="0"/>
              <a:t>cit</a:t>
            </a:r>
            <a:r>
              <a:rPr lang="en-US" dirty="0" smtClean="0"/>
              <a:t>ation and on a Works </a:t>
            </a:r>
            <a:r>
              <a:rPr lang="en-US" sz="2400" b="1" dirty="0" smtClean="0"/>
              <a:t>Cite</a:t>
            </a:r>
            <a:r>
              <a:rPr lang="en-US" dirty="0" smtClean="0"/>
              <a:t>d page.  Also, if you break the law, you get a </a:t>
            </a:r>
            <a:r>
              <a:rPr lang="en-US" sz="2800" b="1" dirty="0" smtClean="0"/>
              <a:t>cit</a:t>
            </a:r>
            <a:r>
              <a:rPr lang="en-US" dirty="0" smtClean="0"/>
              <a:t>ation because you are </a:t>
            </a:r>
            <a:r>
              <a:rPr lang="en-US" sz="3000" b="1" dirty="0" smtClean="0"/>
              <a:t>cite</a:t>
            </a:r>
            <a:r>
              <a:rPr lang="en-US" dirty="0" smtClean="0"/>
              <a:t>d for breaking the law.</a:t>
            </a:r>
          </a:p>
          <a:p>
            <a:pPr marL="0" indent="0">
              <a:buNone/>
            </a:pPr>
            <a:endParaRPr lang="en-US" dirty="0" smtClean="0"/>
          </a:p>
          <a:p>
            <a:pPr marL="274320" lvl="1" indent="0">
              <a:buNone/>
            </a:pPr>
            <a:r>
              <a:rPr lang="en-US" dirty="0"/>
              <a:t>	</a:t>
            </a:r>
            <a:r>
              <a:rPr lang="en-US" sz="2400" b="1" dirty="0" smtClean="0"/>
              <a:t>Site</a:t>
            </a:r>
            <a:r>
              <a:rPr lang="en-US" dirty="0" smtClean="0"/>
              <a:t> is a place, a location.  Here’s how I remember it.  Usually a site (like a building or a lot) costs money.  Hence it is a</a:t>
            </a:r>
            <a:r>
              <a:rPr lang="en-US" sz="2400" b="1" dirty="0" smtClean="0"/>
              <a:t> $</a:t>
            </a:r>
            <a:r>
              <a:rPr lang="en-US" sz="2400" b="1" dirty="0" err="1" smtClean="0"/>
              <a:t>ite</a:t>
            </a:r>
            <a:r>
              <a:rPr lang="en-US" dirty="0" smtClean="0"/>
              <a:t>.</a:t>
            </a:r>
            <a:endParaRPr lang="en-US" dirty="0"/>
          </a:p>
        </p:txBody>
      </p:sp>
    </p:spTree>
    <p:extLst>
      <p:ext uri="{BB962C8B-B14F-4D97-AF65-F5344CB8AC3E}">
        <p14:creationId xmlns:p14="http://schemas.microsoft.com/office/powerpoint/2010/main" xmlns="" val="196497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FF0000"/>
                </a:solidFill>
              </a:rPr>
              <a:t>Stationary, stationery</a:t>
            </a:r>
            <a:endParaRPr lang="en-US" dirty="0" smtClean="0"/>
          </a:p>
          <a:p>
            <a:pPr lvl="1"/>
            <a:r>
              <a:rPr lang="en-US" dirty="0" smtClean="0"/>
              <a:t>Something that is</a:t>
            </a:r>
            <a:r>
              <a:rPr lang="en-US" sz="2400" b="1" dirty="0" smtClean="0"/>
              <a:t> stationary </a:t>
            </a:r>
            <a:r>
              <a:rPr lang="en-US" dirty="0" smtClean="0"/>
              <a:t>is not movable.  The lockers in element</a:t>
            </a:r>
            <a:r>
              <a:rPr lang="en-US" sz="2400" b="1" dirty="0" smtClean="0"/>
              <a:t>ary</a:t>
            </a:r>
            <a:r>
              <a:rPr lang="en-US" dirty="0" smtClean="0"/>
              <a:t> school were station</a:t>
            </a:r>
            <a:r>
              <a:rPr lang="en-US" sz="2400" b="1" dirty="0" smtClean="0"/>
              <a:t>ary</a:t>
            </a:r>
            <a:r>
              <a:rPr lang="en-US" dirty="0" smtClean="0"/>
              <a:t>.  </a:t>
            </a:r>
          </a:p>
          <a:p>
            <a:pPr lvl="1"/>
            <a:endParaRPr lang="en-US" dirty="0"/>
          </a:p>
          <a:p>
            <a:pPr lvl="1"/>
            <a:r>
              <a:rPr lang="en-US" dirty="0" smtClean="0"/>
              <a:t>The word</a:t>
            </a:r>
            <a:r>
              <a:rPr lang="en-US" sz="2400" b="1" dirty="0" smtClean="0"/>
              <a:t> </a:t>
            </a:r>
            <a:r>
              <a:rPr lang="en-US" sz="2400" b="1" i="1" dirty="0" smtClean="0"/>
              <a:t>stationery</a:t>
            </a:r>
            <a:r>
              <a:rPr lang="en-US" sz="2400" b="1" dirty="0" smtClean="0"/>
              <a:t> </a:t>
            </a:r>
            <a:r>
              <a:rPr lang="en-US" dirty="0" smtClean="0"/>
              <a:t>refers to the pap</a:t>
            </a:r>
            <a:r>
              <a:rPr lang="en-US" sz="2400" b="1" dirty="0" smtClean="0"/>
              <a:t>er</a:t>
            </a:r>
            <a:r>
              <a:rPr lang="en-US" dirty="0" smtClean="0"/>
              <a:t> you use for a lett</a:t>
            </a:r>
            <a:r>
              <a:rPr lang="en-US" sz="2400" b="1" dirty="0" smtClean="0"/>
              <a:t>er</a:t>
            </a:r>
            <a:r>
              <a:rPr lang="en-US" dirty="0" smtClean="0"/>
              <a:t>. </a:t>
            </a:r>
            <a:endParaRPr lang="en-US" dirty="0"/>
          </a:p>
        </p:txBody>
      </p:sp>
    </p:spTree>
    <p:extLst>
      <p:ext uri="{BB962C8B-B14F-4D97-AF65-F5344CB8AC3E}">
        <p14:creationId xmlns:p14="http://schemas.microsoft.com/office/powerpoint/2010/main" xmlns="" val="112091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a:bodyPr>
          <a:lstStyle/>
          <a:p>
            <a:r>
              <a:rPr lang="en-US" sz="2400" b="1" dirty="0">
                <a:solidFill>
                  <a:srgbClr val="FF0000"/>
                </a:solidFill>
              </a:rPr>
              <a:t>t</a:t>
            </a:r>
            <a:r>
              <a:rPr lang="en-US" sz="2400" b="1" dirty="0" smtClean="0">
                <a:solidFill>
                  <a:srgbClr val="FF0000"/>
                </a:solidFill>
              </a:rPr>
              <a:t>han, then</a:t>
            </a:r>
          </a:p>
          <a:p>
            <a:endParaRPr lang="en-US" dirty="0">
              <a:solidFill>
                <a:srgbClr val="FF0000"/>
              </a:solidFill>
            </a:endParaRPr>
          </a:p>
          <a:p>
            <a:r>
              <a:rPr lang="en-US" dirty="0" smtClean="0"/>
              <a:t>The word </a:t>
            </a:r>
            <a:r>
              <a:rPr lang="en-US" sz="2400" b="1" i="1" dirty="0" smtClean="0"/>
              <a:t>than</a:t>
            </a:r>
            <a:r>
              <a:rPr lang="en-US" dirty="0" smtClean="0"/>
              <a:t> is used to show comparison.  I am meaner</a:t>
            </a:r>
            <a:r>
              <a:rPr lang="en-US" b="1" dirty="0" smtClean="0"/>
              <a:t> </a:t>
            </a:r>
            <a:r>
              <a:rPr lang="en-US" sz="2400" b="1" dirty="0" smtClean="0"/>
              <a:t>than</a:t>
            </a:r>
            <a:r>
              <a:rPr lang="en-US" b="1" dirty="0" smtClean="0"/>
              <a:t> </a:t>
            </a:r>
            <a:r>
              <a:rPr lang="en-US" dirty="0" smtClean="0"/>
              <a:t>your parents.</a:t>
            </a:r>
          </a:p>
          <a:p>
            <a:endParaRPr lang="en-US" dirty="0"/>
          </a:p>
          <a:p>
            <a:r>
              <a:rPr lang="en-US" dirty="0" smtClean="0"/>
              <a:t>The word </a:t>
            </a:r>
            <a:r>
              <a:rPr lang="en-US" sz="2400" b="1" i="1" dirty="0" smtClean="0"/>
              <a:t>then</a:t>
            </a:r>
            <a:r>
              <a:rPr lang="en-US" dirty="0" smtClean="0"/>
              <a:t> is related to the word </a:t>
            </a:r>
            <a:r>
              <a:rPr lang="en-US" sz="2400" b="1" i="1" dirty="0" smtClean="0"/>
              <a:t>when</a:t>
            </a:r>
            <a:r>
              <a:rPr lang="en-US" dirty="0" smtClean="0"/>
              <a:t>.  They both refer to a time period.</a:t>
            </a:r>
          </a:p>
          <a:p>
            <a:endParaRPr lang="en-US" dirty="0"/>
          </a:p>
          <a:p>
            <a:pPr marL="0" indent="0">
              <a:buNone/>
            </a:pPr>
            <a:endParaRPr lang="en-US" dirty="0"/>
          </a:p>
        </p:txBody>
      </p:sp>
    </p:spTree>
    <p:extLst>
      <p:ext uri="{BB962C8B-B14F-4D97-AF65-F5344CB8AC3E}">
        <p14:creationId xmlns:p14="http://schemas.microsoft.com/office/powerpoint/2010/main" xmlns="" val="361393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a:bodyPr>
          <a:lstStyle/>
          <a:p>
            <a:r>
              <a:rPr lang="en-US" sz="2400" b="1" dirty="0">
                <a:solidFill>
                  <a:srgbClr val="FF0000"/>
                </a:solidFill>
              </a:rPr>
              <a:t>t</a:t>
            </a:r>
            <a:r>
              <a:rPr lang="en-US" sz="2400" b="1" dirty="0" smtClean="0">
                <a:solidFill>
                  <a:srgbClr val="FF0000"/>
                </a:solidFill>
              </a:rPr>
              <a:t>heir, there, they’re</a:t>
            </a:r>
          </a:p>
          <a:p>
            <a:pPr marL="0" indent="0">
              <a:buNone/>
            </a:pPr>
            <a:r>
              <a:rPr lang="en-US" dirty="0" smtClean="0"/>
              <a:t>The word</a:t>
            </a:r>
            <a:r>
              <a:rPr lang="en-US" sz="2400" b="1" dirty="0" smtClean="0">
                <a:solidFill>
                  <a:srgbClr val="00B050"/>
                </a:solidFill>
              </a:rPr>
              <a:t> </a:t>
            </a:r>
            <a:r>
              <a:rPr lang="en-US" sz="2400" b="1" i="1" dirty="0" smtClean="0">
                <a:solidFill>
                  <a:srgbClr val="00B050"/>
                </a:solidFill>
              </a:rPr>
              <a:t>their</a:t>
            </a:r>
            <a:r>
              <a:rPr lang="en-US" sz="2400" b="1" dirty="0" smtClean="0">
                <a:solidFill>
                  <a:srgbClr val="00B050"/>
                </a:solidFill>
              </a:rPr>
              <a:t> </a:t>
            </a:r>
            <a:r>
              <a:rPr lang="en-US" dirty="0" smtClean="0"/>
              <a:t>is a possessive pronoun.  Look at all the possessive pronouns in these sentences:</a:t>
            </a:r>
          </a:p>
          <a:p>
            <a:pPr lvl="1"/>
            <a:r>
              <a:rPr lang="en-US" dirty="0" smtClean="0"/>
              <a:t>I found </a:t>
            </a:r>
            <a:r>
              <a:rPr lang="en-US" sz="2000" b="1" dirty="0" smtClean="0">
                <a:solidFill>
                  <a:srgbClr val="00B050"/>
                </a:solidFill>
              </a:rPr>
              <a:t>my</a:t>
            </a:r>
            <a:r>
              <a:rPr lang="en-US" dirty="0" smtClean="0"/>
              <a:t> book. (The word </a:t>
            </a:r>
            <a:r>
              <a:rPr lang="en-US" i="1" dirty="0" smtClean="0"/>
              <a:t>my</a:t>
            </a:r>
            <a:r>
              <a:rPr lang="en-US" dirty="0" smtClean="0"/>
              <a:t> has no apostrophes, right?)</a:t>
            </a:r>
          </a:p>
          <a:p>
            <a:pPr lvl="1"/>
            <a:r>
              <a:rPr lang="en-US" dirty="0" smtClean="0"/>
              <a:t>He loves </a:t>
            </a:r>
            <a:r>
              <a:rPr lang="en-US" sz="2000" b="1" dirty="0" smtClean="0">
                <a:solidFill>
                  <a:srgbClr val="00B050"/>
                </a:solidFill>
              </a:rPr>
              <a:t>his</a:t>
            </a:r>
            <a:r>
              <a:rPr lang="en-US" dirty="0" smtClean="0"/>
              <a:t> English teacher. (The word </a:t>
            </a:r>
            <a:r>
              <a:rPr lang="en-US" i="1" dirty="0" smtClean="0"/>
              <a:t>his</a:t>
            </a:r>
            <a:r>
              <a:rPr lang="en-US" dirty="0" smtClean="0"/>
              <a:t> has no apostrophes, right?)</a:t>
            </a:r>
          </a:p>
          <a:p>
            <a:pPr lvl="1"/>
            <a:r>
              <a:rPr lang="en-US" dirty="0" smtClean="0"/>
              <a:t>Sally forgot to do </a:t>
            </a:r>
            <a:r>
              <a:rPr lang="en-US" sz="2000" b="1" dirty="0" smtClean="0">
                <a:solidFill>
                  <a:srgbClr val="00B050"/>
                </a:solidFill>
              </a:rPr>
              <a:t>her</a:t>
            </a:r>
            <a:r>
              <a:rPr lang="en-US" dirty="0" smtClean="0"/>
              <a:t> homework.  (The word </a:t>
            </a:r>
            <a:r>
              <a:rPr lang="en-US" i="1" dirty="0" smtClean="0"/>
              <a:t>her</a:t>
            </a:r>
            <a:r>
              <a:rPr lang="en-US" dirty="0" smtClean="0"/>
              <a:t> has no apostrophes, right)</a:t>
            </a:r>
          </a:p>
          <a:p>
            <a:pPr lvl="1"/>
            <a:r>
              <a:rPr lang="en-US" dirty="0" smtClean="0"/>
              <a:t>The students won </a:t>
            </a:r>
            <a:r>
              <a:rPr lang="en-US" sz="2000" b="1" dirty="0" smtClean="0">
                <a:solidFill>
                  <a:srgbClr val="00B050"/>
                </a:solidFill>
              </a:rPr>
              <a:t>their</a:t>
            </a:r>
            <a:r>
              <a:rPr lang="en-US" dirty="0" smtClean="0"/>
              <a:t> homecoming game. (The word </a:t>
            </a:r>
            <a:r>
              <a:rPr lang="en-US" i="1" dirty="0" smtClean="0"/>
              <a:t>their</a:t>
            </a:r>
            <a:r>
              <a:rPr lang="en-US" dirty="0" smtClean="0"/>
              <a:t> has no apostrophes!</a:t>
            </a:r>
          </a:p>
          <a:p>
            <a:pPr marL="274320" lvl="1" indent="0">
              <a:buNone/>
            </a:pPr>
            <a:endParaRPr lang="en-US" dirty="0"/>
          </a:p>
        </p:txBody>
      </p:sp>
    </p:spTree>
    <p:extLst>
      <p:ext uri="{BB962C8B-B14F-4D97-AF65-F5344CB8AC3E}">
        <p14:creationId xmlns:p14="http://schemas.microsoft.com/office/powerpoint/2010/main" xmlns="" val="2882604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lstStyle/>
          <a:p>
            <a:r>
              <a:rPr lang="en-US" b="1" dirty="0">
                <a:solidFill>
                  <a:srgbClr val="FF0000"/>
                </a:solidFill>
              </a:rPr>
              <a:t>their, there, </a:t>
            </a:r>
            <a:r>
              <a:rPr lang="en-US" b="1" dirty="0" smtClean="0">
                <a:solidFill>
                  <a:srgbClr val="FF0000"/>
                </a:solidFill>
              </a:rPr>
              <a:t>they’re (continued)</a:t>
            </a:r>
            <a:endParaRPr lang="en-US" b="1" dirty="0">
              <a:solidFill>
                <a:srgbClr val="FF0000"/>
              </a:solidFill>
            </a:endParaRPr>
          </a:p>
          <a:p>
            <a:endParaRPr lang="en-US" dirty="0" smtClean="0"/>
          </a:p>
          <a:p>
            <a:r>
              <a:rPr lang="en-US" dirty="0" smtClean="0"/>
              <a:t>The word </a:t>
            </a:r>
            <a:r>
              <a:rPr lang="en-US" sz="2400" b="1" i="1" dirty="0" smtClean="0">
                <a:solidFill>
                  <a:srgbClr val="00B050"/>
                </a:solidFill>
              </a:rPr>
              <a:t>there</a:t>
            </a:r>
            <a:r>
              <a:rPr lang="en-US" dirty="0" smtClean="0"/>
              <a:t> is related to the word </a:t>
            </a:r>
            <a:r>
              <a:rPr lang="en-US" sz="2400" b="1" i="1" dirty="0" smtClean="0">
                <a:solidFill>
                  <a:srgbClr val="00B050"/>
                </a:solidFill>
              </a:rPr>
              <a:t>where</a:t>
            </a:r>
            <a:r>
              <a:rPr lang="en-US" dirty="0" smtClean="0"/>
              <a:t> and indicates a location.</a:t>
            </a:r>
          </a:p>
          <a:p>
            <a:endParaRPr lang="en-US" dirty="0"/>
          </a:p>
          <a:p>
            <a:r>
              <a:rPr lang="en-US" dirty="0" smtClean="0"/>
              <a:t>The word </a:t>
            </a:r>
            <a:r>
              <a:rPr lang="en-US" sz="2400" b="1" i="1" dirty="0" smtClean="0">
                <a:solidFill>
                  <a:srgbClr val="00B050"/>
                </a:solidFill>
              </a:rPr>
              <a:t>they’re</a:t>
            </a:r>
            <a:r>
              <a:rPr lang="en-US" sz="2400" b="1" i="1" dirty="0" smtClean="0"/>
              <a:t> </a:t>
            </a:r>
            <a:r>
              <a:rPr lang="en-US" dirty="0" smtClean="0"/>
              <a:t>is contraction – joining </a:t>
            </a:r>
            <a:r>
              <a:rPr lang="en-US" sz="2400" b="1" i="1" dirty="0" smtClean="0">
                <a:solidFill>
                  <a:srgbClr val="00B050"/>
                </a:solidFill>
              </a:rPr>
              <a:t>they</a:t>
            </a:r>
            <a:r>
              <a:rPr lang="en-US" dirty="0" smtClean="0"/>
              <a:t> and </a:t>
            </a:r>
            <a:r>
              <a:rPr lang="en-US" sz="2400" b="1" i="1" dirty="0" smtClean="0">
                <a:solidFill>
                  <a:srgbClr val="00B050"/>
                </a:solidFill>
              </a:rPr>
              <a:t>are</a:t>
            </a:r>
            <a:r>
              <a:rPr lang="en-US" dirty="0" smtClean="0"/>
              <a:t>.</a:t>
            </a:r>
          </a:p>
          <a:p>
            <a:endParaRPr lang="en-US" dirty="0"/>
          </a:p>
          <a:p>
            <a:endParaRPr lang="en-US" dirty="0" smtClean="0"/>
          </a:p>
          <a:p>
            <a:endParaRPr lang="en-US" dirty="0"/>
          </a:p>
        </p:txBody>
      </p:sp>
    </p:spTree>
    <p:extLst>
      <p:ext uri="{BB962C8B-B14F-4D97-AF65-F5344CB8AC3E}">
        <p14:creationId xmlns:p14="http://schemas.microsoft.com/office/powerpoint/2010/main" xmlns="" val="334314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lstStyle/>
          <a:p>
            <a:r>
              <a:rPr lang="en-US" dirty="0"/>
              <a:t>With smiles on</a:t>
            </a:r>
            <a:r>
              <a:rPr lang="en-US" sz="2400" b="1" dirty="0">
                <a:solidFill>
                  <a:srgbClr val="00B050"/>
                </a:solidFill>
              </a:rPr>
              <a:t> their </a:t>
            </a:r>
            <a:r>
              <a:rPr lang="en-US" dirty="0"/>
              <a:t>faces, </a:t>
            </a:r>
            <a:r>
              <a:rPr lang="en-US" sz="2400" b="1" dirty="0">
                <a:solidFill>
                  <a:srgbClr val="00B050"/>
                </a:solidFill>
              </a:rPr>
              <a:t>they’re</a:t>
            </a:r>
            <a:r>
              <a:rPr lang="en-US" dirty="0"/>
              <a:t> heading to the school over </a:t>
            </a:r>
            <a:r>
              <a:rPr lang="en-US" sz="2400" b="1" dirty="0">
                <a:solidFill>
                  <a:srgbClr val="00B050"/>
                </a:solidFill>
              </a:rPr>
              <a:t>there</a:t>
            </a:r>
            <a:r>
              <a:rPr lang="en-US" dirty="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38141" y="2859109"/>
            <a:ext cx="3700530" cy="28479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85776" y="2859110"/>
            <a:ext cx="4739424" cy="2847975"/>
          </a:xfrm>
          <a:prstGeom prst="rect">
            <a:avLst/>
          </a:prstGeom>
        </p:spPr>
      </p:pic>
    </p:spTree>
    <p:extLst>
      <p:ext uri="{BB962C8B-B14F-4D97-AF65-F5344CB8AC3E}">
        <p14:creationId xmlns:p14="http://schemas.microsoft.com/office/powerpoint/2010/main" xmlns="" val="2302629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a:solidFill>
                  <a:srgbClr val="FF0000"/>
                </a:solidFill>
              </a:rPr>
              <a:t>w</a:t>
            </a:r>
            <a:r>
              <a:rPr lang="en-US" sz="2400" b="1" dirty="0" smtClean="0">
                <a:solidFill>
                  <a:srgbClr val="FF0000"/>
                </a:solidFill>
              </a:rPr>
              <a:t>hich vs. that</a:t>
            </a:r>
            <a:endParaRPr lang="en-US" sz="2400" dirty="0" smtClean="0"/>
          </a:p>
          <a:p>
            <a:pPr marL="0" indent="0">
              <a:buNone/>
            </a:pPr>
            <a:r>
              <a:rPr lang="en-US" sz="2400" dirty="0" smtClean="0"/>
              <a:t> - Use which if the clause that it introduces CAN be removed without muddying the meaning of the sentence.</a:t>
            </a:r>
          </a:p>
          <a:p>
            <a:pPr marL="0" indent="0">
              <a:buNone/>
            </a:pPr>
            <a:endParaRPr lang="en-US" sz="2400" dirty="0" smtClean="0"/>
          </a:p>
          <a:p>
            <a:pPr marL="0" indent="0">
              <a:buNone/>
            </a:pPr>
            <a:r>
              <a:rPr lang="en-US" sz="2400" dirty="0" smtClean="0"/>
              <a:t>The American literature textbooks</a:t>
            </a:r>
            <a:r>
              <a:rPr lang="en-US" sz="2400" b="1" dirty="0" smtClean="0">
                <a:solidFill>
                  <a:srgbClr val="FF0000"/>
                </a:solidFill>
              </a:rPr>
              <a:t>, which are in terrible shape,</a:t>
            </a:r>
            <a:r>
              <a:rPr lang="en-US" sz="2400" dirty="0" smtClean="0"/>
              <a:t> should be removed from the classroom.</a:t>
            </a:r>
          </a:p>
          <a:p>
            <a:pPr marL="0" indent="0">
              <a:buNone/>
            </a:pPr>
            <a:r>
              <a:rPr lang="en-US" sz="1700" dirty="0" smtClean="0"/>
              <a:t>Notice that this sentence suggests that all American literature textbooks are in terrible shape and should be gotten rid of.  However, the following sentence suggests that we are only removing the American literature textbooks that are in terrible shape.</a:t>
            </a:r>
          </a:p>
          <a:p>
            <a:pPr marL="0" indent="0">
              <a:buNone/>
            </a:pPr>
            <a:endParaRPr lang="en-US" sz="2400" dirty="0"/>
          </a:p>
          <a:p>
            <a:pPr marL="0" indent="0">
              <a:buNone/>
            </a:pPr>
            <a:r>
              <a:rPr lang="en-US" sz="2400" dirty="0" smtClean="0"/>
              <a:t>The American literature textbooks </a:t>
            </a:r>
            <a:r>
              <a:rPr lang="en-US" sz="2400" b="1" dirty="0" smtClean="0">
                <a:solidFill>
                  <a:srgbClr val="FF0000"/>
                </a:solidFill>
              </a:rPr>
              <a:t>that are in terrible shape </a:t>
            </a:r>
            <a:r>
              <a:rPr lang="en-US" sz="2400" dirty="0" smtClean="0"/>
              <a:t>should be removed from the classroom.</a:t>
            </a:r>
            <a:endParaRPr lang="en-US" sz="2400" dirty="0"/>
          </a:p>
        </p:txBody>
      </p:sp>
    </p:spTree>
    <p:extLst>
      <p:ext uri="{BB962C8B-B14F-4D97-AF65-F5344CB8AC3E}">
        <p14:creationId xmlns:p14="http://schemas.microsoft.com/office/powerpoint/2010/main" xmlns="" val="353548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Right Word</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FF0000"/>
                </a:solidFill>
              </a:rPr>
              <a:t>emigrate vs. immigrate</a:t>
            </a:r>
            <a:endParaRPr lang="en-US" dirty="0" smtClean="0"/>
          </a:p>
          <a:p>
            <a:r>
              <a:rPr lang="en-US" sz="2400" b="1" i="1" dirty="0" smtClean="0"/>
              <a:t>Emigrate</a:t>
            </a:r>
            <a:r>
              <a:rPr lang="en-US" b="1" i="1" dirty="0" smtClean="0"/>
              <a:t> </a:t>
            </a:r>
            <a:r>
              <a:rPr lang="en-US" dirty="0" smtClean="0"/>
              <a:t>means to</a:t>
            </a:r>
            <a:r>
              <a:rPr lang="en-US" sz="2400" dirty="0" smtClean="0"/>
              <a:t> </a:t>
            </a:r>
            <a:r>
              <a:rPr lang="en-US" sz="2400" b="1" i="1" dirty="0" smtClean="0"/>
              <a:t>EXIT </a:t>
            </a:r>
            <a:r>
              <a:rPr lang="en-US" dirty="0" smtClean="0"/>
              <a:t>a country or environment.  Notice that both words start with the letter </a:t>
            </a:r>
            <a:r>
              <a:rPr lang="en-US" b="1" i="1" dirty="0" smtClean="0"/>
              <a:t>e. </a:t>
            </a:r>
            <a:r>
              <a:rPr lang="en-US" dirty="0" smtClean="0"/>
              <a:t>Often, when the sentence requires </a:t>
            </a:r>
            <a:r>
              <a:rPr lang="en-US" sz="2400" b="1" i="1" dirty="0" smtClean="0"/>
              <a:t>emigrate</a:t>
            </a:r>
            <a:r>
              <a:rPr lang="en-US" b="1" i="1" dirty="0" smtClean="0"/>
              <a:t>, </a:t>
            </a:r>
            <a:r>
              <a:rPr lang="en-US" dirty="0" smtClean="0"/>
              <a:t>the word</a:t>
            </a:r>
            <a:r>
              <a:rPr lang="en-US" sz="2400" b="1" i="1" dirty="0" smtClean="0"/>
              <a:t> from </a:t>
            </a:r>
            <a:r>
              <a:rPr lang="en-US" dirty="0" smtClean="0"/>
              <a:t>will be in the sentence.</a:t>
            </a:r>
          </a:p>
          <a:p>
            <a:endParaRPr lang="en-US" dirty="0"/>
          </a:p>
          <a:p>
            <a:r>
              <a:rPr lang="en-US" sz="2400" b="1" i="1" dirty="0" smtClean="0"/>
              <a:t>Immigrate</a:t>
            </a:r>
            <a:r>
              <a:rPr lang="en-US" dirty="0" smtClean="0"/>
              <a:t> means to come </a:t>
            </a:r>
            <a:r>
              <a:rPr lang="en-US" sz="2400" b="1" i="1" dirty="0" smtClean="0"/>
              <a:t>INTO</a:t>
            </a:r>
            <a:r>
              <a:rPr lang="en-US" dirty="0" smtClean="0"/>
              <a:t> a country or environment.  Notice that both word start with the letter</a:t>
            </a:r>
            <a:r>
              <a:rPr lang="en-US" b="1" dirty="0" smtClean="0"/>
              <a:t> </a:t>
            </a:r>
            <a:r>
              <a:rPr lang="en-US" b="1" dirty="0" err="1" smtClean="0"/>
              <a:t>i</a:t>
            </a:r>
            <a:r>
              <a:rPr lang="en-US" dirty="0" smtClean="0"/>
              <a:t>.  Often, when the sentence requires </a:t>
            </a:r>
            <a:r>
              <a:rPr lang="en-US" sz="2400" b="1" i="1" dirty="0" smtClean="0"/>
              <a:t>immigrate</a:t>
            </a:r>
            <a:r>
              <a:rPr lang="en-US" dirty="0" smtClean="0"/>
              <a:t>, the word</a:t>
            </a:r>
            <a:r>
              <a:rPr lang="en-US" sz="2400" b="1" i="1" dirty="0" smtClean="0"/>
              <a:t> into </a:t>
            </a:r>
            <a:r>
              <a:rPr lang="en-US" dirty="0" smtClean="0"/>
              <a:t>will be in the sentence.</a:t>
            </a:r>
          </a:p>
          <a:p>
            <a:endParaRPr lang="en-US" dirty="0"/>
          </a:p>
          <a:p>
            <a:endParaRPr lang="en-US" dirty="0"/>
          </a:p>
        </p:txBody>
      </p:sp>
    </p:spTree>
    <p:extLst>
      <p:ext uri="{BB962C8B-B14F-4D97-AF65-F5344CB8AC3E}">
        <p14:creationId xmlns:p14="http://schemas.microsoft.com/office/powerpoint/2010/main" xmlns="" val="3992606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518</TotalTime>
  <Words>650</Words>
  <Application>Microsoft Office PowerPoint</Application>
  <PresentationFormat>Custom</PresentationFormat>
  <Paragraphs>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Savon</vt:lpstr>
      <vt:lpstr>Using the right word</vt:lpstr>
      <vt:lpstr>Using the Right Word</vt:lpstr>
      <vt:lpstr>Using the Right Word</vt:lpstr>
      <vt:lpstr>Using the Right Word</vt:lpstr>
      <vt:lpstr>Using the Right Word</vt:lpstr>
      <vt:lpstr>Using the Right Word</vt:lpstr>
      <vt:lpstr>Using the Right Word</vt:lpstr>
      <vt:lpstr>Using the Right Word</vt:lpstr>
      <vt:lpstr>Using the Right Word</vt:lpstr>
      <vt:lpstr>Using the Right Word </vt:lpstr>
      <vt:lpstr>Using the Right Word</vt:lpstr>
      <vt:lpstr>Using the Right Word</vt:lpstr>
      <vt:lpstr>Using the Right Word</vt:lpstr>
      <vt:lpstr>Using the Right Word</vt:lpstr>
      <vt:lpstr>Using the Right Word</vt:lpstr>
      <vt:lpstr>Using the Right Word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right word</dc:title>
  <dc:creator>Joanna Rasp</dc:creator>
  <cp:lastModifiedBy>jrasp</cp:lastModifiedBy>
  <cp:revision>19</cp:revision>
  <dcterms:created xsi:type="dcterms:W3CDTF">2017-09-19T14:48:24Z</dcterms:created>
  <dcterms:modified xsi:type="dcterms:W3CDTF">2017-09-27T00:15:33Z</dcterms:modified>
</cp:coreProperties>
</file>